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bookmarkIdSeed="4">
  <p:sldMasterIdLst>
    <p:sldMasterId id="2147483663" r:id="rId1"/>
    <p:sldMasterId id="2147483701" r:id="rId2"/>
    <p:sldMasterId id="2147483776" r:id="rId3"/>
    <p:sldMasterId id="2147483832" r:id="rId4"/>
    <p:sldMasterId id="2147483858" r:id="rId5"/>
    <p:sldMasterId id="2147483875" r:id="rId6"/>
    <p:sldMasterId id="2147483917" r:id="rId7"/>
    <p:sldMasterId id="2147483945" r:id="rId8"/>
    <p:sldMasterId id="2147483958" r:id="rId9"/>
    <p:sldMasterId id="2147483970" r:id="rId10"/>
  </p:sldMasterIdLst>
  <p:notesMasterIdLst>
    <p:notesMasterId r:id="rId42"/>
  </p:notesMasterIdLst>
  <p:sldIdLst>
    <p:sldId id="264" r:id="rId11"/>
    <p:sldId id="1511" r:id="rId12"/>
    <p:sldId id="319" r:id="rId13"/>
    <p:sldId id="279" r:id="rId14"/>
    <p:sldId id="351" r:id="rId15"/>
    <p:sldId id="1439" r:id="rId16"/>
    <p:sldId id="315" r:id="rId17"/>
    <p:sldId id="259" r:id="rId18"/>
    <p:sldId id="1542" r:id="rId19"/>
    <p:sldId id="1543" r:id="rId20"/>
    <p:sldId id="1388" r:id="rId21"/>
    <p:sldId id="265" r:id="rId22"/>
    <p:sldId id="2145707935" r:id="rId23"/>
    <p:sldId id="2145707937" r:id="rId24"/>
    <p:sldId id="2141411348" r:id="rId25"/>
    <p:sldId id="1513" r:id="rId26"/>
    <p:sldId id="555" r:id="rId27"/>
    <p:sldId id="2141411349" r:id="rId28"/>
    <p:sldId id="261" r:id="rId29"/>
    <p:sldId id="2145707939" r:id="rId30"/>
    <p:sldId id="321" r:id="rId31"/>
    <p:sldId id="323" r:id="rId32"/>
    <p:sldId id="2145707940" r:id="rId33"/>
    <p:sldId id="325" r:id="rId34"/>
    <p:sldId id="330" r:id="rId35"/>
    <p:sldId id="331" r:id="rId36"/>
    <p:sldId id="2145707941" r:id="rId37"/>
    <p:sldId id="2145707942" r:id="rId38"/>
    <p:sldId id="2145707943" r:id="rId39"/>
    <p:sldId id="320" r:id="rId40"/>
    <p:sldId id="270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65" userDrawn="1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3FF"/>
    <a:srgbClr val="CEE6FE"/>
    <a:srgbClr val="C9FFDA"/>
    <a:srgbClr val="334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8" autoAdjust="0"/>
    <p:restoredTop sz="94291" autoAdjust="0"/>
  </p:normalViewPr>
  <p:slideViewPr>
    <p:cSldViewPr>
      <p:cViewPr varScale="1">
        <p:scale>
          <a:sx n="39" d="100"/>
          <a:sy n="39" d="100"/>
        </p:scale>
        <p:origin x="804" y="54"/>
      </p:cViewPr>
      <p:guideLst>
        <p:guide orient="horz" pos="4365"/>
        <p:guide pos="7680"/>
      </p:guideLst>
    </p:cSldViewPr>
  </p:slideViewPr>
  <p:outlineViewPr>
    <p:cViewPr>
      <p:scale>
        <a:sx n="33" d="100"/>
        <a:sy n="33" d="100"/>
      </p:scale>
      <p:origin x="0" y="-346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3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4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3200" b="1" dirty="0">
                <a:latin typeface="Arial Narrow" panose="020B0606020202030204" pitchFamily="34" charset="0"/>
              </a:rPr>
              <a:t>Динамика</a:t>
            </a:r>
            <a:r>
              <a:rPr lang="ru-RU" sz="3200" b="1" baseline="0" dirty="0">
                <a:latin typeface="Arial Narrow" panose="020B0606020202030204" pitchFamily="34" charset="0"/>
              </a:rPr>
              <a:t> численности автобусов с электрическим двигателем в период с 2026 -2030 гг.</a:t>
            </a:r>
            <a:endParaRPr lang="ru-RU" sz="3200" b="1" dirty="0"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122518243758759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Лист1!$M$2:$W$2</c:f>
              <c:numCache>
                <c:formatCode>m/d/yyyy</c:formatCode>
                <c:ptCount val="11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  <c:pt idx="3">
                  <c:v>47119</c:v>
                </c:pt>
                <c:pt idx="4">
                  <c:v>47484</c:v>
                </c:pt>
                <c:pt idx="5">
                  <c:v>47849</c:v>
                </c:pt>
              </c:numCache>
            </c:numRef>
          </c:cat>
          <c:val>
            <c:numRef>
              <c:f>Лист1!$M$8:$W$8</c:f>
              <c:numCache>
                <c:formatCode>General</c:formatCode>
                <c:ptCount val="11"/>
                <c:pt idx="0">
                  <c:v>2859</c:v>
                </c:pt>
                <c:pt idx="1">
                  <c:v>3494</c:v>
                </c:pt>
                <c:pt idx="2">
                  <c:v>4134</c:v>
                </c:pt>
                <c:pt idx="3">
                  <c:v>4734</c:v>
                </c:pt>
                <c:pt idx="4">
                  <c:v>5334</c:v>
                </c:pt>
                <c:pt idx="5">
                  <c:v>5934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A6-477E-9515-C655863B612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61194768"/>
        <c:axId val="1361195184"/>
      </c:lineChart>
      <c:dateAx>
        <c:axId val="136119476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1195184"/>
        <c:crosses val="autoZero"/>
        <c:auto val="1"/>
        <c:lblOffset val="100"/>
        <c:baseTimeUnit val="years"/>
      </c:dateAx>
      <c:valAx>
        <c:axId val="136119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Кол-во, ед.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6119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3200" b="1" dirty="0">
                <a:latin typeface="Arial Narrow" panose="020B0606020202030204" pitchFamily="34" charset="0"/>
              </a:rPr>
              <a:t>Динамика численности автобусов на дизельном топливе МГТ в период с 2026-2030 гг.</a:t>
            </a:r>
          </a:p>
        </c:rich>
      </c:tx>
      <c:layout>
        <c:manualLayout>
          <c:xMode val="edge"/>
          <c:yMode val="edge"/>
          <c:x val="0.12471262700202676"/>
          <c:y val="2.287452311681244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Лист1!$M$2:$W$2</c:f>
              <c:numCache>
                <c:formatCode>m/d/yyyy</c:formatCode>
                <c:ptCount val="11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  <c:pt idx="3">
                  <c:v>47119</c:v>
                </c:pt>
                <c:pt idx="4">
                  <c:v>47484</c:v>
                </c:pt>
                <c:pt idx="5">
                  <c:v>47849</c:v>
                </c:pt>
              </c:numCache>
            </c:numRef>
          </c:cat>
          <c:val>
            <c:numRef>
              <c:f>Лист1!$M$6:$W$6</c:f>
              <c:numCache>
                <c:formatCode>#,##0</c:formatCode>
                <c:ptCount val="11"/>
                <c:pt idx="0">
                  <c:v>3691</c:v>
                </c:pt>
                <c:pt idx="1">
                  <c:v>3186</c:v>
                </c:pt>
                <c:pt idx="2">
                  <c:v>2366</c:v>
                </c:pt>
                <c:pt idx="3">
                  <c:v>1866</c:v>
                </c:pt>
                <c:pt idx="4">
                  <c:v>1291</c:v>
                </c:pt>
                <c:pt idx="5">
                  <c:v>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DD-421E-91E6-6B33563BDC5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4435888"/>
        <c:axId val="1234438800"/>
      </c:lineChart>
      <c:dateAx>
        <c:axId val="12344358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4438800"/>
        <c:crosses val="autoZero"/>
        <c:auto val="1"/>
        <c:lblOffset val="100"/>
        <c:baseTimeUnit val="years"/>
      </c:dateAx>
      <c:valAx>
        <c:axId val="123443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Кол-во, ед.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443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>
                <a:solidFill>
                  <a:sysClr val="windowText" lastClr="000000"/>
                </a:solidFill>
                <a:latin typeface="+mn-lt"/>
              </a:rPr>
              <a:t>млн кВтч</a:t>
            </a:r>
          </a:p>
        </c:rich>
      </c:tx>
      <c:layout>
        <c:manualLayout>
          <c:xMode val="edge"/>
          <c:yMode val="edge"/>
          <c:x val="1.2069335083114573E-2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'Потребление топлива инерционный'!$B$39</c:f>
              <c:strCache>
                <c:ptCount val="1"/>
                <c:pt idx="0">
                  <c:v>инновационный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'Потребление топлива инерционный'!$C$38:$I$38</c:f>
              <c:numCache>
                <c:formatCode>General</c:formatCode>
                <c:ptCount val="7"/>
                <c:pt idx="0" formatCode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'Потребление топлива инерционный'!$C$39:$I$39</c:f>
              <c:numCache>
                <c:formatCode>General</c:formatCode>
                <c:ptCount val="7"/>
                <c:pt idx="0">
                  <c:v>24.376682520000003</c:v>
                </c:pt>
                <c:pt idx="1">
                  <c:v>336.15655793066514</c:v>
                </c:pt>
                <c:pt idx="2">
                  <c:v>2828.8009058206162</c:v>
                </c:pt>
                <c:pt idx="3">
                  <c:v>9350.9205430686707</c:v>
                </c:pt>
                <c:pt idx="4">
                  <c:v>23721.812233897228</c:v>
                </c:pt>
                <c:pt idx="5">
                  <c:v>36161.559439000848</c:v>
                </c:pt>
                <c:pt idx="6">
                  <c:v>46897.638863880136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4-476D-ABBE-D08B63867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1868064"/>
        <c:axId val="881868720"/>
      </c:areaChart>
      <c:barChart>
        <c:barDir val="col"/>
        <c:grouping val="clustered"/>
        <c:varyColors val="0"/>
        <c:ser>
          <c:idx val="1"/>
          <c:order val="1"/>
          <c:tx>
            <c:strRef>
              <c:f>'Потребление топлива инерционный'!$B$40</c:f>
              <c:strCache>
                <c:ptCount val="1"/>
                <c:pt idx="0">
                  <c:v>декарбонизация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'Потребление топлива инерционный'!$C$38:$I$38</c:f>
              <c:numCache>
                <c:formatCode>General</c:formatCode>
                <c:ptCount val="7"/>
                <c:pt idx="0" formatCode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'Потребление топлива инерционный'!$C$40:$I$40</c:f>
              <c:numCache>
                <c:formatCode>General</c:formatCode>
                <c:ptCount val="7"/>
                <c:pt idx="0">
                  <c:v>24.376682520000003</c:v>
                </c:pt>
                <c:pt idx="1">
                  <c:v>336.15655793066514</c:v>
                </c:pt>
                <c:pt idx="2">
                  <c:v>2828.8009058206162</c:v>
                </c:pt>
                <c:pt idx="3">
                  <c:v>58315.533062178838</c:v>
                </c:pt>
                <c:pt idx="4">
                  <c:v>114448.92053846107</c:v>
                </c:pt>
                <c:pt idx="5">
                  <c:v>166971.71303975239</c:v>
                </c:pt>
                <c:pt idx="6">
                  <c:v>210650.68971456579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A4-476D-ABBE-D08B63867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1868064"/>
        <c:axId val="881868720"/>
      </c:barChart>
      <c:catAx>
        <c:axId val="88186806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81868720"/>
        <c:crosses val="autoZero"/>
        <c:auto val="1"/>
        <c:lblAlgn val="ctr"/>
        <c:lblOffset val="100"/>
        <c:noMultiLvlLbl val="0"/>
      </c:catAx>
      <c:valAx>
        <c:axId val="881868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818680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'Потребление топлива инерционный'!$A$25:$B$25</c:f>
              <c:strCache>
                <c:ptCount val="2"/>
                <c:pt idx="0">
                  <c:v>инновационный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571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forward val="16"/>
            <c:dispRSqr val="1"/>
            <c:dispEq val="1"/>
            <c:trendlineLbl>
              <c:layout>
                <c:manualLayout>
                  <c:x val="1.0836244546887221E-2"/>
                  <c:y val="-0.2629790551575569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trendlineLbl>
          </c:trendline>
          <c:cat>
            <c:numRef>
              <c:f>'Потребление топлива инерционный'!$C$23:$I$23</c:f>
              <c:numCache>
                <c:formatCode>General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'Потребление топлива инерционный'!$C$25:$I$25</c:f>
              <c:numCache>
                <c:formatCode>0.00</c:formatCode>
                <c:ptCount val="7"/>
                <c:pt idx="0">
                  <c:v>163.83707708690832</c:v>
                </c:pt>
                <c:pt idx="1">
                  <c:v>170.87712538177911</c:v>
                </c:pt>
                <c:pt idx="2">
                  <c:v>165.96204411096207</c:v>
                </c:pt>
                <c:pt idx="3">
                  <c:v>156.90544686135701</c:v>
                </c:pt>
                <c:pt idx="4">
                  <c:v>142.2422648537038</c:v>
                </c:pt>
                <c:pt idx="5">
                  <c:v>125.46350154746357</c:v>
                </c:pt>
                <c:pt idx="6">
                  <c:v>104.15641743387582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81-4149-A961-FCF8DB7F34DF}"/>
            </c:ext>
          </c:extLst>
        </c:ser>
        <c:ser>
          <c:idx val="2"/>
          <c:order val="2"/>
          <c:tx>
            <c:strRef>
              <c:f>'Потребление топлива инерционный'!$A$26:$B$26</c:f>
              <c:strCache>
                <c:ptCount val="2"/>
                <c:pt idx="0">
                  <c:v>декарбонизация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trendline>
            <c:spPr>
              <a:ln w="571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forward val="3"/>
            <c:dispRSqr val="1"/>
            <c:dispEq val="1"/>
            <c:trendlineLbl>
              <c:layout>
                <c:manualLayout>
                  <c:x val="-0.1661397624489466"/>
                  <c:y val="-0.1993827075296569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trendlineLbl>
          </c:trendline>
          <c:cat>
            <c:numRef>
              <c:f>'Потребление топлива инерционный'!$C$23:$I$23</c:f>
              <c:numCache>
                <c:formatCode>General</c:formatCod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'Потребление топлива инерционный'!$C$26:$I$26</c:f>
              <c:numCache>
                <c:formatCode>0.00</c:formatCode>
                <c:ptCount val="7"/>
                <c:pt idx="0">
                  <c:v>163.83707708690832</c:v>
                </c:pt>
                <c:pt idx="1">
                  <c:v>170.87712538177911</c:v>
                </c:pt>
                <c:pt idx="2">
                  <c:v>165.96204411096207</c:v>
                </c:pt>
                <c:pt idx="3">
                  <c:v>135.38211096733818</c:v>
                </c:pt>
                <c:pt idx="4">
                  <c:v>100.39620381322517</c:v>
                </c:pt>
                <c:pt idx="5">
                  <c:v>65.94288860489084</c:v>
                </c:pt>
                <c:pt idx="6">
                  <c:v>35.392888121521956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81-4149-A961-FCF8DB7F3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7690616"/>
        <c:axId val="37769028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'Потребление топлива инерционный'!$A$24:$B$24</c15:sqref>
                        </c15:formulaRef>
                      </c:ext>
                    </c:extLst>
                    <c:strCache>
                      <c:ptCount val="2"/>
                      <c:pt idx="0">
                        <c:v>инерц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'Потребление топлива инерционный'!$C$23:$I$23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2020</c:v>
                      </c:pt>
                      <c:pt idx="1">
                        <c:v>2025</c:v>
                      </c:pt>
                      <c:pt idx="2">
                        <c:v>2030</c:v>
                      </c:pt>
                      <c:pt idx="3">
                        <c:v>2035</c:v>
                      </c:pt>
                      <c:pt idx="4">
                        <c:v>2040</c:v>
                      </c:pt>
                      <c:pt idx="5">
                        <c:v>2045</c:v>
                      </c:pt>
                      <c:pt idx="6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'Потребление топлива инерционный'!$C$24:$I$24</c15:sqref>
                        </c15:formulaRef>
                      </c:ext>
                    </c:extLst>
                    <c:numCache>
                      <c:formatCode>0.00</c:formatCode>
                      <c:ptCount val="7"/>
                      <c:pt idx="0">
                        <c:v>163.83707708690832</c:v>
                      </c:pt>
                      <c:pt idx="1">
                        <c:v>181.30294185652315</c:v>
                      </c:pt>
                      <c:pt idx="2">
                        <c:v>188.64529878703803</c:v>
                      </c:pt>
                      <c:pt idx="3">
                        <c:v>194.25071167706508</c:v>
                      </c:pt>
                      <c:pt idx="4">
                        <c:v>197.872437823936</c:v>
                      </c:pt>
                      <c:pt idx="5">
                        <c:v>199.2727887706119</c:v>
                      </c:pt>
                      <c:pt idx="6">
                        <c:v>198.91705462238087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6881-4149-A961-FCF8DB7F34DF}"/>
                  </c:ext>
                </c:extLst>
              </c15:ser>
            </c15:filteredLineSeries>
          </c:ext>
        </c:extLst>
      </c:lineChart>
      <c:dateAx>
        <c:axId val="377690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77690288"/>
        <c:crosses val="autoZero"/>
        <c:auto val="0"/>
        <c:lblOffset val="100"/>
        <c:baseTimeUnit val="days"/>
      </c:dateAx>
      <c:valAx>
        <c:axId val="377690288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77690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93639895645636E-2"/>
          <c:y val="3.7967641350647882E-2"/>
          <c:w val="0.87394263626232971"/>
          <c:h val="0.75342144717674298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Концепция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xVal>
            <c:numRef>
              <c:f>Лист1!$A$4:$A$12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Лист1!$B$4:$B$12</c:f>
              <c:numCache>
                <c:formatCode>General</c:formatCode>
                <c:ptCount val="9"/>
                <c:pt idx="0">
                  <c:v>2500</c:v>
                </c:pt>
                <c:pt idx="1">
                  <c:v>7400</c:v>
                </c:pt>
                <c:pt idx="2">
                  <c:v>17500</c:v>
                </c:pt>
                <c:pt idx="3">
                  <c:v>44000</c:v>
                </c:pt>
                <c:pt idx="4">
                  <c:v>71000</c:v>
                </c:pt>
                <c:pt idx="5">
                  <c:v>94000</c:v>
                </c:pt>
                <c:pt idx="6">
                  <c:v>115000</c:v>
                </c:pt>
                <c:pt idx="7">
                  <c:v>162400</c:v>
                </c:pt>
                <c:pt idx="8">
                  <c:v>217000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480-4DCF-A40E-600ACF4FA844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МАДИ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2"/>
                </a:solidFill>
              </a:ln>
              <a:effectLst/>
            </c:spPr>
          </c:marker>
          <c:xVal>
            <c:numRef>
              <c:f>Лист1!$A$4:$A$12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xVal>
          <c:yVal>
            <c:numRef>
              <c:f>Лист1!$C$4:$C$12</c:f>
              <c:numCache>
                <c:formatCode>0</c:formatCode>
                <c:ptCount val="9"/>
                <c:pt idx="0">
                  <c:v>2152.5566642950344</c:v>
                </c:pt>
                <c:pt idx="1">
                  <c:v>4880.2081611741414</c:v>
                </c:pt>
                <c:pt idx="2">
                  <c:v>3480.2617228906602</c:v>
                </c:pt>
                <c:pt idx="3">
                  <c:v>5782.4246574679801</c:v>
                </c:pt>
                <c:pt idx="4">
                  <c:v>11534.296821679691</c:v>
                </c:pt>
                <c:pt idx="5">
                  <c:v>17569.788899607454</c:v>
                </c:pt>
                <c:pt idx="6">
                  <c:v>35351.180166319864</c:v>
                </c:pt>
                <c:pt idx="7">
                  <c:v>88881.372893796506</c:v>
                </c:pt>
                <c:pt idx="8">
                  <c:v>179970.73537507348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480-4DCF-A40E-600ACF4FA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6901968"/>
        <c:axId val="596904264"/>
      </c:scatterChart>
      <c:valAx>
        <c:axId val="596901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96904264"/>
        <c:crosses val="autoZero"/>
        <c:crossBetween val="midCat"/>
      </c:valAx>
      <c:valAx>
        <c:axId val="59690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-52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96901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Raleway" pitchFamily="2" charset="-52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C61FB-E043-544B-8AE6-C2ECB6064B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C60DC1-E0E6-C145-8629-89AD6E7C389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3600" dirty="0">
              <a:latin typeface="Arial Narrow" panose="020B0606020202030204" pitchFamily="34" charset="0"/>
            </a:rPr>
            <a:t>переходит от модели, ориентированной на </a:t>
          </a:r>
          <a:r>
            <a:rPr lang="ru-RU" sz="3600" b="0" dirty="0">
              <a:latin typeface="Arial Narrow" panose="020B0606020202030204" pitchFamily="34" charset="0"/>
            </a:rPr>
            <a:t>мобильность, </a:t>
          </a:r>
          <a:r>
            <a:rPr lang="ru-RU" sz="3600" dirty="0">
              <a:latin typeface="Arial Narrow" panose="020B0606020202030204" pitchFamily="34" charset="0"/>
            </a:rPr>
            <a:t>к политике, ориентированной на </a:t>
          </a:r>
          <a:r>
            <a:rPr lang="ru-RU" sz="3600" b="1" dirty="0">
              <a:solidFill>
                <a:srgbClr val="C00000"/>
              </a:solidFill>
              <a:latin typeface="Arial Narrow" panose="020B0606020202030204" pitchFamily="34" charset="0"/>
            </a:rPr>
            <a:t>доступность</a:t>
          </a:r>
          <a:r>
            <a:rPr lang="ru-RU" sz="3600" dirty="0">
              <a:latin typeface="Arial Narrow" panose="020B0606020202030204" pitchFamily="34" charset="0"/>
            </a:rPr>
            <a:t>, которая направлена на улучшение доступа отдельных лиц к их потребностям</a:t>
          </a:r>
        </a:p>
      </dgm:t>
    </dgm:pt>
    <dgm:pt modelId="{F572BF8D-06B7-D847-B997-3E7692C573A9}" type="parTrans" cxnId="{DA0E3BCA-437E-1A41-8F04-BF23C7726896}">
      <dgm:prSet/>
      <dgm:spPr/>
      <dgm:t>
        <a:bodyPr/>
        <a:lstStyle/>
        <a:p>
          <a:endParaRPr lang="ru-RU"/>
        </a:p>
      </dgm:t>
    </dgm:pt>
    <dgm:pt modelId="{87861BCC-2958-0C45-A433-FFAA4460D3C0}" type="sibTrans" cxnId="{DA0E3BCA-437E-1A41-8F04-BF23C7726896}">
      <dgm:prSet/>
      <dgm:spPr/>
      <dgm:t>
        <a:bodyPr/>
        <a:lstStyle/>
        <a:p>
          <a:endParaRPr lang="ru-RU"/>
        </a:p>
      </dgm:t>
    </dgm:pt>
    <dgm:pt modelId="{8E63EA42-EEB9-324B-936E-7CFA40BB1D8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3600" dirty="0">
              <a:latin typeface="Arial Narrow" panose="020B0606020202030204" pitchFamily="34" charset="0"/>
            </a:rPr>
            <a:t>способствует укреплению взаимодействия в </a:t>
          </a:r>
          <a:r>
            <a:rPr lang="ru-RU" sz="3600" b="1" dirty="0">
              <a:latin typeface="Arial Narrow" panose="020B0606020202030204" pitchFamily="34" charset="0"/>
            </a:rPr>
            <a:t>реальном режиме времени </a:t>
          </a:r>
          <a:r>
            <a:rPr lang="ru-RU" sz="3600" dirty="0">
              <a:latin typeface="Arial Narrow" panose="020B0606020202030204" pitchFamily="34" charset="0"/>
            </a:rPr>
            <a:t>с другими секторами (энергетика, производство, туризм, торговля, информационно-коммуникационные технологии), что </a:t>
          </a:r>
          <a:r>
            <a:rPr lang="ru-RU" sz="3600" b="1" dirty="0">
              <a:latin typeface="Arial Narrow" panose="020B0606020202030204" pitchFamily="34" charset="0"/>
            </a:rPr>
            <a:t>способствует формированию единого информационно-коммуникационного транспортного пространства</a:t>
          </a:r>
          <a:r>
            <a:rPr lang="ru-RU" sz="3600" dirty="0">
              <a:latin typeface="Arial Narrow" panose="020B0606020202030204" pitchFamily="34" charset="0"/>
            </a:rPr>
            <a:t>, ориентированного на </a:t>
          </a:r>
          <a:r>
            <a:rPr lang="ru-RU" sz="3600" dirty="0">
              <a:solidFill>
                <a:srgbClr val="C00000"/>
              </a:solidFill>
              <a:latin typeface="Arial Narrow" panose="020B0606020202030204" pitchFamily="34" charset="0"/>
            </a:rPr>
            <a:t>удовлетворение транспортных потребностей конкретного человека </a:t>
          </a:r>
          <a:r>
            <a:rPr lang="ru-RU" sz="3600" dirty="0">
              <a:latin typeface="Arial Narrow" panose="020B0606020202030204" pitchFamily="34" charset="0"/>
            </a:rPr>
            <a:t>комфортно, экологично и безопасно в рамках реализации концепции «умного города»</a:t>
          </a:r>
        </a:p>
      </dgm:t>
    </dgm:pt>
    <dgm:pt modelId="{2F720EAA-A43D-1540-920A-78995290F79A}" type="parTrans" cxnId="{F7149281-568F-7347-B9DA-270151C9744B}">
      <dgm:prSet/>
      <dgm:spPr/>
      <dgm:t>
        <a:bodyPr/>
        <a:lstStyle/>
        <a:p>
          <a:endParaRPr lang="ru-RU"/>
        </a:p>
      </dgm:t>
    </dgm:pt>
    <dgm:pt modelId="{885BC02D-C93F-4441-B8F0-5D5A54A5C92E}" type="sibTrans" cxnId="{F7149281-568F-7347-B9DA-270151C9744B}">
      <dgm:prSet/>
      <dgm:spPr/>
      <dgm:t>
        <a:bodyPr/>
        <a:lstStyle/>
        <a:p>
          <a:endParaRPr lang="ru-RU"/>
        </a:p>
      </dgm:t>
    </dgm:pt>
    <dgm:pt modelId="{60822062-658E-D140-A06A-6C527918CFA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3600" dirty="0">
              <a:latin typeface="Arial Narrow" panose="020B0606020202030204" pitchFamily="34" charset="0"/>
            </a:rPr>
            <a:t>ориентируется на </a:t>
          </a:r>
          <a:r>
            <a:rPr lang="ru-RU" sz="3600" b="1" dirty="0">
              <a:solidFill>
                <a:srgbClr val="C00000"/>
              </a:solidFill>
              <a:latin typeface="Arial Narrow" panose="020B0606020202030204" pitchFamily="34" charset="0"/>
            </a:rPr>
            <a:t>декарбонизацию</a:t>
          </a:r>
          <a:r>
            <a:rPr lang="ru-RU" sz="3600" dirty="0">
              <a:solidFill>
                <a:srgbClr val="C00000"/>
              </a:solidFill>
              <a:latin typeface="Arial Narrow" panose="020B0606020202030204" pitchFamily="34" charset="0"/>
            </a:rPr>
            <a:t> </a:t>
          </a:r>
          <a:r>
            <a:rPr lang="en-US" sz="3600" dirty="0">
              <a:solidFill>
                <a:srgbClr val="C00000"/>
              </a:solidFill>
              <a:latin typeface="Arial Narrow" panose="020B0606020202030204" pitchFamily="34" charset="0"/>
            </a:rPr>
            <a:t>(</a:t>
          </a:r>
          <a:r>
            <a:rPr lang="ru-RU" sz="3600" dirty="0" err="1">
              <a:solidFill>
                <a:srgbClr val="C00000"/>
              </a:solidFill>
              <a:latin typeface="Arial Narrow" panose="020B0606020202030204" pitchFamily="34" charset="0"/>
            </a:rPr>
            <a:t>электромобильность</a:t>
          </a:r>
          <a:r>
            <a:rPr lang="en-US" sz="3600" dirty="0">
              <a:solidFill>
                <a:srgbClr val="C00000"/>
              </a:solidFill>
              <a:latin typeface="Arial Narrow" panose="020B0606020202030204" pitchFamily="34" charset="0"/>
            </a:rPr>
            <a:t>) </a:t>
          </a:r>
          <a:r>
            <a:rPr lang="ru-RU" sz="3600" dirty="0">
              <a:latin typeface="Arial Narrow" panose="020B0606020202030204" pitchFamily="34" charset="0"/>
            </a:rPr>
            <a:t>транспортных средств и транспортных технологий</a:t>
          </a:r>
        </a:p>
      </dgm:t>
    </dgm:pt>
    <dgm:pt modelId="{F56E5E3B-326D-5B44-95A4-CD2FC8707255}" type="parTrans" cxnId="{904EBC21-288A-AC46-8083-935293E195AA}">
      <dgm:prSet/>
      <dgm:spPr/>
      <dgm:t>
        <a:bodyPr/>
        <a:lstStyle/>
        <a:p>
          <a:endParaRPr lang="ru-RU"/>
        </a:p>
      </dgm:t>
    </dgm:pt>
    <dgm:pt modelId="{37B54913-92B3-8549-9CC2-D5A28F4A97A9}" type="sibTrans" cxnId="{904EBC21-288A-AC46-8083-935293E195AA}">
      <dgm:prSet/>
      <dgm:spPr/>
      <dgm:t>
        <a:bodyPr/>
        <a:lstStyle/>
        <a:p>
          <a:endParaRPr lang="ru-RU"/>
        </a:p>
      </dgm:t>
    </dgm:pt>
    <dgm:pt modelId="{495BFC67-140A-441F-91CC-810A2047CBDD}" type="pres">
      <dgm:prSet presAssocID="{2EDC61FB-E043-544B-8AE6-C2ECB6064BB5}" presName="Name0" presStyleCnt="0">
        <dgm:presLayoutVars>
          <dgm:chMax val="7"/>
          <dgm:chPref val="7"/>
          <dgm:dir/>
        </dgm:presLayoutVars>
      </dgm:prSet>
      <dgm:spPr/>
    </dgm:pt>
    <dgm:pt modelId="{0CB4DBED-44C1-4431-86EE-2BB7212A2906}" type="pres">
      <dgm:prSet presAssocID="{2EDC61FB-E043-544B-8AE6-C2ECB6064BB5}" presName="Name1" presStyleCnt="0"/>
      <dgm:spPr/>
    </dgm:pt>
    <dgm:pt modelId="{4797B2FD-5EB7-45A2-AC8D-9299D543E5C7}" type="pres">
      <dgm:prSet presAssocID="{2EDC61FB-E043-544B-8AE6-C2ECB6064BB5}" presName="cycle" presStyleCnt="0"/>
      <dgm:spPr/>
    </dgm:pt>
    <dgm:pt modelId="{3E2F64F4-3ABC-474D-8419-84538B569C77}" type="pres">
      <dgm:prSet presAssocID="{2EDC61FB-E043-544B-8AE6-C2ECB6064BB5}" presName="srcNode" presStyleLbl="node1" presStyleIdx="0" presStyleCnt="3"/>
      <dgm:spPr/>
    </dgm:pt>
    <dgm:pt modelId="{2506FFE5-8447-463E-8FC7-295D4133AD9B}" type="pres">
      <dgm:prSet presAssocID="{2EDC61FB-E043-544B-8AE6-C2ECB6064BB5}" presName="conn" presStyleLbl="parChTrans1D2" presStyleIdx="0" presStyleCnt="1"/>
      <dgm:spPr/>
    </dgm:pt>
    <dgm:pt modelId="{1BCBF08D-1B57-4B8A-B627-EE44919D9D4D}" type="pres">
      <dgm:prSet presAssocID="{2EDC61FB-E043-544B-8AE6-C2ECB6064BB5}" presName="extraNode" presStyleLbl="node1" presStyleIdx="0" presStyleCnt="3"/>
      <dgm:spPr/>
    </dgm:pt>
    <dgm:pt modelId="{9E2D04FA-AF21-4BD8-8AA7-A016AB6591DB}" type="pres">
      <dgm:prSet presAssocID="{2EDC61FB-E043-544B-8AE6-C2ECB6064BB5}" presName="dstNode" presStyleLbl="node1" presStyleIdx="0" presStyleCnt="3"/>
      <dgm:spPr/>
    </dgm:pt>
    <dgm:pt modelId="{F55F3AE2-1B90-4835-9E8C-1C4FC95C61D1}" type="pres">
      <dgm:prSet presAssocID="{5BC60DC1-E0E6-C145-8629-89AD6E7C3898}" presName="text_1" presStyleLbl="node1" presStyleIdx="0" presStyleCnt="3" custScaleY="78807">
        <dgm:presLayoutVars>
          <dgm:bulletEnabled val="1"/>
        </dgm:presLayoutVars>
      </dgm:prSet>
      <dgm:spPr/>
    </dgm:pt>
    <dgm:pt modelId="{6A277A17-3539-4B49-A099-120EAE2909B0}" type="pres">
      <dgm:prSet presAssocID="{5BC60DC1-E0E6-C145-8629-89AD6E7C3898}" presName="accent_1" presStyleCnt="0"/>
      <dgm:spPr/>
    </dgm:pt>
    <dgm:pt modelId="{1B221E5B-B3B4-481A-A32B-A55270738F41}" type="pres">
      <dgm:prSet presAssocID="{5BC60DC1-E0E6-C145-8629-89AD6E7C3898}" presName="accentRepeatNode" presStyleLbl="solidFgAcc1" presStyleIdx="0" presStyleCnt="3"/>
      <dgm:spPr/>
    </dgm:pt>
    <dgm:pt modelId="{DF1D332D-D1BD-47ED-8E30-3AD7B6A275AB}" type="pres">
      <dgm:prSet presAssocID="{8E63EA42-EEB9-324B-936E-7CFA40BB1D8E}" presName="text_2" presStyleLbl="node1" presStyleIdx="1" presStyleCnt="3" custScaleX="102947" custScaleY="142859" custLinFactNeighborX="-1382" custLinFactNeighborY="-7387">
        <dgm:presLayoutVars>
          <dgm:bulletEnabled val="1"/>
        </dgm:presLayoutVars>
      </dgm:prSet>
      <dgm:spPr/>
    </dgm:pt>
    <dgm:pt modelId="{B5E1CFFD-7C49-4D18-B194-C272D9913D48}" type="pres">
      <dgm:prSet presAssocID="{8E63EA42-EEB9-324B-936E-7CFA40BB1D8E}" presName="accent_2" presStyleCnt="0"/>
      <dgm:spPr/>
    </dgm:pt>
    <dgm:pt modelId="{2D86485A-5291-44EA-BA04-57721C7F0EC3}" type="pres">
      <dgm:prSet presAssocID="{8E63EA42-EEB9-324B-936E-7CFA40BB1D8E}" presName="accentRepeatNode" presStyleLbl="solidFgAcc1" presStyleIdx="1" presStyleCnt="3" custScaleX="102780" custLinFactNeighborX="-26449" custLinFactNeighborY="-3741"/>
      <dgm:spPr/>
    </dgm:pt>
    <dgm:pt modelId="{FF347160-C2A5-4874-A8D2-0F101D4C6DEC}" type="pres">
      <dgm:prSet presAssocID="{60822062-658E-D140-A06A-6C527918CFA7}" presName="text_3" presStyleLbl="node1" presStyleIdx="2" presStyleCnt="3" custScaleX="100960" custScaleY="57152">
        <dgm:presLayoutVars>
          <dgm:bulletEnabled val="1"/>
        </dgm:presLayoutVars>
      </dgm:prSet>
      <dgm:spPr/>
    </dgm:pt>
    <dgm:pt modelId="{74D6EF08-6651-4875-BE60-D0EDA736222F}" type="pres">
      <dgm:prSet presAssocID="{60822062-658E-D140-A06A-6C527918CFA7}" presName="accent_3" presStyleCnt="0"/>
      <dgm:spPr/>
    </dgm:pt>
    <dgm:pt modelId="{7A106BE1-62ED-4AAC-AEFA-5083C3EF9D72}" type="pres">
      <dgm:prSet presAssocID="{60822062-658E-D140-A06A-6C527918CFA7}" presName="accentRepeatNode" presStyleLbl="solidFgAcc1" presStyleIdx="2" presStyleCnt="3"/>
      <dgm:spPr/>
    </dgm:pt>
  </dgm:ptLst>
  <dgm:cxnLst>
    <dgm:cxn modelId="{68D8681E-15A1-4DF1-B6A1-9029BFD32052}" type="presOf" srcId="{87861BCC-2958-0C45-A433-FFAA4460D3C0}" destId="{2506FFE5-8447-463E-8FC7-295D4133AD9B}" srcOrd="0" destOrd="0" presId="urn:microsoft.com/office/officeart/2008/layout/VerticalCurvedList"/>
    <dgm:cxn modelId="{904EBC21-288A-AC46-8083-935293E195AA}" srcId="{2EDC61FB-E043-544B-8AE6-C2ECB6064BB5}" destId="{60822062-658E-D140-A06A-6C527918CFA7}" srcOrd="2" destOrd="0" parTransId="{F56E5E3B-326D-5B44-95A4-CD2FC8707255}" sibTransId="{37B54913-92B3-8549-9CC2-D5A28F4A97A9}"/>
    <dgm:cxn modelId="{1BCE152D-1493-4351-876D-8D7EEDA7F4AD}" type="presOf" srcId="{2EDC61FB-E043-544B-8AE6-C2ECB6064BB5}" destId="{495BFC67-140A-441F-91CC-810A2047CBDD}" srcOrd="0" destOrd="0" presId="urn:microsoft.com/office/officeart/2008/layout/VerticalCurvedList"/>
    <dgm:cxn modelId="{1EEFE84D-799E-4EEE-A05E-91D13304287B}" type="presOf" srcId="{60822062-658E-D140-A06A-6C527918CFA7}" destId="{FF347160-C2A5-4874-A8D2-0F101D4C6DEC}" srcOrd="0" destOrd="0" presId="urn:microsoft.com/office/officeart/2008/layout/VerticalCurvedList"/>
    <dgm:cxn modelId="{F7149281-568F-7347-B9DA-270151C9744B}" srcId="{2EDC61FB-E043-544B-8AE6-C2ECB6064BB5}" destId="{8E63EA42-EEB9-324B-936E-7CFA40BB1D8E}" srcOrd="1" destOrd="0" parTransId="{2F720EAA-A43D-1540-920A-78995290F79A}" sibTransId="{885BC02D-C93F-4441-B8F0-5D5A54A5C92E}"/>
    <dgm:cxn modelId="{1ABDD59C-8C09-4B3A-802F-9B73395FDED0}" type="presOf" srcId="{8E63EA42-EEB9-324B-936E-7CFA40BB1D8E}" destId="{DF1D332D-D1BD-47ED-8E30-3AD7B6A275AB}" srcOrd="0" destOrd="0" presId="urn:microsoft.com/office/officeart/2008/layout/VerticalCurvedList"/>
    <dgm:cxn modelId="{DAE5B6B1-02E2-4284-93D8-DD91997454A8}" type="presOf" srcId="{5BC60DC1-E0E6-C145-8629-89AD6E7C3898}" destId="{F55F3AE2-1B90-4835-9E8C-1C4FC95C61D1}" srcOrd="0" destOrd="0" presId="urn:microsoft.com/office/officeart/2008/layout/VerticalCurvedList"/>
    <dgm:cxn modelId="{DA0E3BCA-437E-1A41-8F04-BF23C7726896}" srcId="{2EDC61FB-E043-544B-8AE6-C2ECB6064BB5}" destId="{5BC60DC1-E0E6-C145-8629-89AD6E7C3898}" srcOrd="0" destOrd="0" parTransId="{F572BF8D-06B7-D847-B997-3E7692C573A9}" sibTransId="{87861BCC-2958-0C45-A433-FFAA4460D3C0}"/>
    <dgm:cxn modelId="{FD1BD735-7628-42DF-8F55-30B5D9FCC42C}" type="presParOf" srcId="{495BFC67-140A-441F-91CC-810A2047CBDD}" destId="{0CB4DBED-44C1-4431-86EE-2BB7212A2906}" srcOrd="0" destOrd="0" presId="urn:microsoft.com/office/officeart/2008/layout/VerticalCurvedList"/>
    <dgm:cxn modelId="{0FF87180-3157-44BF-874D-75B0F044AC03}" type="presParOf" srcId="{0CB4DBED-44C1-4431-86EE-2BB7212A2906}" destId="{4797B2FD-5EB7-45A2-AC8D-9299D543E5C7}" srcOrd="0" destOrd="0" presId="urn:microsoft.com/office/officeart/2008/layout/VerticalCurvedList"/>
    <dgm:cxn modelId="{C6AA74AD-57FF-4AEA-A719-FAC7398BC284}" type="presParOf" srcId="{4797B2FD-5EB7-45A2-AC8D-9299D543E5C7}" destId="{3E2F64F4-3ABC-474D-8419-84538B569C77}" srcOrd="0" destOrd="0" presId="urn:microsoft.com/office/officeart/2008/layout/VerticalCurvedList"/>
    <dgm:cxn modelId="{675FAA4E-C6CE-4EAB-8A2B-06CCC0566574}" type="presParOf" srcId="{4797B2FD-5EB7-45A2-AC8D-9299D543E5C7}" destId="{2506FFE5-8447-463E-8FC7-295D4133AD9B}" srcOrd="1" destOrd="0" presId="urn:microsoft.com/office/officeart/2008/layout/VerticalCurvedList"/>
    <dgm:cxn modelId="{57F92301-CBAD-45AD-85D4-807F2A0E690A}" type="presParOf" srcId="{4797B2FD-5EB7-45A2-AC8D-9299D543E5C7}" destId="{1BCBF08D-1B57-4B8A-B627-EE44919D9D4D}" srcOrd="2" destOrd="0" presId="urn:microsoft.com/office/officeart/2008/layout/VerticalCurvedList"/>
    <dgm:cxn modelId="{5957F5B7-E086-4551-89EC-B6D5ED52C132}" type="presParOf" srcId="{4797B2FD-5EB7-45A2-AC8D-9299D543E5C7}" destId="{9E2D04FA-AF21-4BD8-8AA7-A016AB6591DB}" srcOrd="3" destOrd="0" presId="urn:microsoft.com/office/officeart/2008/layout/VerticalCurvedList"/>
    <dgm:cxn modelId="{4FA6801B-D62E-44E6-9732-965313B26A77}" type="presParOf" srcId="{0CB4DBED-44C1-4431-86EE-2BB7212A2906}" destId="{F55F3AE2-1B90-4835-9E8C-1C4FC95C61D1}" srcOrd="1" destOrd="0" presId="urn:microsoft.com/office/officeart/2008/layout/VerticalCurvedList"/>
    <dgm:cxn modelId="{4A65315B-98B7-4F89-98E3-5A0684458F33}" type="presParOf" srcId="{0CB4DBED-44C1-4431-86EE-2BB7212A2906}" destId="{6A277A17-3539-4B49-A099-120EAE2909B0}" srcOrd="2" destOrd="0" presId="urn:microsoft.com/office/officeart/2008/layout/VerticalCurvedList"/>
    <dgm:cxn modelId="{E311442E-6323-4BB3-8314-D1C4F40ECF59}" type="presParOf" srcId="{6A277A17-3539-4B49-A099-120EAE2909B0}" destId="{1B221E5B-B3B4-481A-A32B-A55270738F41}" srcOrd="0" destOrd="0" presId="urn:microsoft.com/office/officeart/2008/layout/VerticalCurvedList"/>
    <dgm:cxn modelId="{B69D5948-8388-47A1-9C59-F8AA401D9BDB}" type="presParOf" srcId="{0CB4DBED-44C1-4431-86EE-2BB7212A2906}" destId="{DF1D332D-D1BD-47ED-8E30-3AD7B6A275AB}" srcOrd="3" destOrd="0" presId="urn:microsoft.com/office/officeart/2008/layout/VerticalCurvedList"/>
    <dgm:cxn modelId="{3F180D64-1EB5-4F05-B4D4-25AAC57143A0}" type="presParOf" srcId="{0CB4DBED-44C1-4431-86EE-2BB7212A2906}" destId="{B5E1CFFD-7C49-4D18-B194-C272D9913D48}" srcOrd="4" destOrd="0" presId="urn:microsoft.com/office/officeart/2008/layout/VerticalCurvedList"/>
    <dgm:cxn modelId="{63F16799-D927-4B61-9ADD-C0C9DDF099E1}" type="presParOf" srcId="{B5E1CFFD-7C49-4D18-B194-C272D9913D48}" destId="{2D86485A-5291-44EA-BA04-57721C7F0EC3}" srcOrd="0" destOrd="0" presId="urn:microsoft.com/office/officeart/2008/layout/VerticalCurvedList"/>
    <dgm:cxn modelId="{65088548-F96D-42AE-86F7-4B0984BB13B3}" type="presParOf" srcId="{0CB4DBED-44C1-4431-86EE-2BB7212A2906}" destId="{FF347160-C2A5-4874-A8D2-0F101D4C6DEC}" srcOrd="5" destOrd="0" presId="urn:microsoft.com/office/officeart/2008/layout/VerticalCurvedList"/>
    <dgm:cxn modelId="{8EADED94-D9B5-4ADC-86E2-83E97C657C54}" type="presParOf" srcId="{0CB4DBED-44C1-4431-86EE-2BB7212A2906}" destId="{74D6EF08-6651-4875-BE60-D0EDA736222F}" srcOrd="6" destOrd="0" presId="urn:microsoft.com/office/officeart/2008/layout/VerticalCurvedList"/>
    <dgm:cxn modelId="{AABD5160-EA46-4890-B9D4-1AFF75E86009}" type="presParOf" srcId="{74D6EF08-6651-4875-BE60-D0EDA736222F}" destId="{7A106BE1-62ED-4AAC-AEFA-5083C3EF9D7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6FFE5-8447-463E-8FC7-295D4133AD9B}">
      <dsp:nvSpPr>
        <dsp:cNvPr id="0" name=""/>
        <dsp:cNvSpPr/>
      </dsp:nvSpPr>
      <dsp:spPr>
        <a:xfrm>
          <a:off x="-11551877" y="-1739333"/>
          <a:ext cx="13559677" cy="13559677"/>
        </a:xfrm>
        <a:prstGeom prst="blockArc">
          <a:avLst>
            <a:gd name="adj1" fmla="val 18900000"/>
            <a:gd name="adj2" fmla="val 2700000"/>
            <a:gd name="adj3" fmla="val 15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F3AE2-1B90-4835-9E8C-1C4FC95C61D1}">
      <dsp:nvSpPr>
        <dsp:cNvPr id="0" name=""/>
        <dsp:cNvSpPr/>
      </dsp:nvSpPr>
      <dsp:spPr>
        <a:xfrm>
          <a:off x="1238137" y="1221747"/>
          <a:ext cx="22600165" cy="158890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36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Arial Narrow" panose="020B0606020202030204" pitchFamily="34" charset="0"/>
            </a:rPr>
            <a:t>переходит от модели, ориентированной на </a:t>
          </a:r>
          <a:r>
            <a:rPr lang="ru-RU" sz="3600" b="0" kern="1200" dirty="0">
              <a:latin typeface="Arial Narrow" panose="020B0606020202030204" pitchFamily="34" charset="0"/>
            </a:rPr>
            <a:t>мобильность, </a:t>
          </a:r>
          <a:r>
            <a:rPr lang="ru-RU" sz="3600" kern="1200" dirty="0">
              <a:latin typeface="Arial Narrow" panose="020B0606020202030204" pitchFamily="34" charset="0"/>
            </a:rPr>
            <a:t>к политике, ориентированной на </a:t>
          </a:r>
          <a:r>
            <a:rPr lang="ru-RU" sz="3600" b="1" kern="1200" dirty="0">
              <a:solidFill>
                <a:srgbClr val="C00000"/>
              </a:solidFill>
              <a:latin typeface="Arial Narrow" panose="020B0606020202030204" pitchFamily="34" charset="0"/>
            </a:rPr>
            <a:t>доступность</a:t>
          </a:r>
          <a:r>
            <a:rPr lang="ru-RU" sz="3600" kern="1200" dirty="0">
              <a:latin typeface="Arial Narrow" panose="020B0606020202030204" pitchFamily="34" charset="0"/>
            </a:rPr>
            <a:t>, которая направлена на улучшение доступа отдельных лиц к их потребностям</a:t>
          </a:r>
        </a:p>
      </dsp:txBody>
      <dsp:txXfrm>
        <a:off x="1238137" y="1221747"/>
        <a:ext cx="22600165" cy="1588908"/>
      </dsp:txXfrm>
    </dsp:sp>
    <dsp:sp modelId="{1B221E5B-B3B4-481A-A32B-A55270738F41}">
      <dsp:nvSpPr>
        <dsp:cNvPr id="0" name=""/>
        <dsp:cNvSpPr/>
      </dsp:nvSpPr>
      <dsp:spPr>
        <a:xfrm>
          <a:off x="-21989" y="756075"/>
          <a:ext cx="2520252" cy="25202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F1D332D-D1BD-47ED-8E30-3AD7B6A275AB}">
      <dsp:nvSpPr>
        <dsp:cNvPr id="0" name=""/>
        <dsp:cNvSpPr/>
      </dsp:nvSpPr>
      <dsp:spPr>
        <a:xfrm>
          <a:off x="1346606" y="3451405"/>
          <a:ext cx="22511705" cy="288032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36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Arial Narrow" panose="020B0606020202030204" pitchFamily="34" charset="0"/>
            </a:rPr>
            <a:t>способствует укреплению взаимодействия в </a:t>
          </a:r>
          <a:r>
            <a:rPr lang="ru-RU" sz="3600" b="1" kern="1200" dirty="0">
              <a:latin typeface="Arial Narrow" panose="020B0606020202030204" pitchFamily="34" charset="0"/>
            </a:rPr>
            <a:t>реальном режиме времени </a:t>
          </a:r>
          <a:r>
            <a:rPr lang="ru-RU" sz="3600" kern="1200" dirty="0">
              <a:latin typeface="Arial Narrow" panose="020B0606020202030204" pitchFamily="34" charset="0"/>
            </a:rPr>
            <a:t>с другими секторами (энергетика, производство, туризм, торговля, информационно-коммуникационные технологии), что </a:t>
          </a:r>
          <a:r>
            <a:rPr lang="ru-RU" sz="3600" b="1" kern="1200" dirty="0">
              <a:latin typeface="Arial Narrow" panose="020B0606020202030204" pitchFamily="34" charset="0"/>
            </a:rPr>
            <a:t>способствует формированию единого информационно-коммуникационного транспортного пространства</a:t>
          </a:r>
          <a:r>
            <a:rPr lang="ru-RU" sz="3600" kern="1200" dirty="0">
              <a:latin typeface="Arial Narrow" panose="020B0606020202030204" pitchFamily="34" charset="0"/>
            </a:rPr>
            <a:t>, ориентированного на </a:t>
          </a:r>
          <a:r>
            <a:rPr lang="ru-RU" sz="3600" kern="1200" dirty="0">
              <a:solidFill>
                <a:srgbClr val="C00000"/>
              </a:solidFill>
              <a:latin typeface="Arial Narrow" panose="020B0606020202030204" pitchFamily="34" charset="0"/>
            </a:rPr>
            <a:t>удовлетворение транспортных потребностей конкретного человека </a:t>
          </a:r>
          <a:r>
            <a:rPr lang="ru-RU" sz="3600" kern="1200" dirty="0">
              <a:latin typeface="Arial Narrow" panose="020B0606020202030204" pitchFamily="34" charset="0"/>
            </a:rPr>
            <a:t>комфортно, экологично и безопасно в рамках реализации концепции «умного города»</a:t>
          </a:r>
        </a:p>
      </dsp:txBody>
      <dsp:txXfrm>
        <a:off x="1346606" y="3451405"/>
        <a:ext cx="22511705" cy="2880326"/>
      </dsp:txXfrm>
    </dsp:sp>
    <dsp:sp modelId="{2D86485A-5291-44EA-BA04-57721C7F0EC3}">
      <dsp:nvSpPr>
        <dsp:cNvPr id="0" name=""/>
        <dsp:cNvSpPr/>
      </dsp:nvSpPr>
      <dsp:spPr>
        <a:xfrm>
          <a:off x="9287" y="3686096"/>
          <a:ext cx="2590315" cy="25202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F347160-C2A5-4874-A8D2-0F101D4C6DEC}">
      <dsp:nvSpPr>
        <dsp:cNvPr id="0" name=""/>
        <dsp:cNvSpPr/>
      </dsp:nvSpPr>
      <dsp:spPr>
        <a:xfrm>
          <a:off x="1129656" y="7488658"/>
          <a:ext cx="22817127" cy="11522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36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Arial Narrow" panose="020B0606020202030204" pitchFamily="34" charset="0"/>
            </a:rPr>
            <a:t>ориентируется на </a:t>
          </a:r>
          <a:r>
            <a:rPr lang="ru-RU" sz="3600" b="1" kern="1200" dirty="0">
              <a:solidFill>
                <a:srgbClr val="C00000"/>
              </a:solidFill>
              <a:latin typeface="Arial Narrow" panose="020B0606020202030204" pitchFamily="34" charset="0"/>
            </a:rPr>
            <a:t>декарбонизацию</a:t>
          </a:r>
          <a:r>
            <a:rPr lang="ru-RU" sz="3600" kern="1200" dirty="0">
              <a:solidFill>
                <a:srgbClr val="C00000"/>
              </a:solidFill>
              <a:latin typeface="Arial Narrow" panose="020B0606020202030204" pitchFamily="34" charset="0"/>
            </a:rPr>
            <a:t> </a:t>
          </a:r>
          <a:r>
            <a:rPr lang="en-US" sz="3600" kern="1200" dirty="0">
              <a:solidFill>
                <a:srgbClr val="C00000"/>
              </a:solidFill>
              <a:latin typeface="Arial Narrow" panose="020B0606020202030204" pitchFamily="34" charset="0"/>
            </a:rPr>
            <a:t>(</a:t>
          </a:r>
          <a:r>
            <a:rPr lang="ru-RU" sz="3600" kern="1200" dirty="0" err="1">
              <a:solidFill>
                <a:srgbClr val="C00000"/>
              </a:solidFill>
              <a:latin typeface="Arial Narrow" panose="020B0606020202030204" pitchFamily="34" charset="0"/>
            </a:rPr>
            <a:t>электромобильность</a:t>
          </a:r>
          <a:r>
            <a:rPr lang="en-US" sz="3600" kern="1200" dirty="0">
              <a:solidFill>
                <a:srgbClr val="C00000"/>
              </a:solidFill>
              <a:latin typeface="Arial Narrow" panose="020B0606020202030204" pitchFamily="34" charset="0"/>
            </a:rPr>
            <a:t>) </a:t>
          </a:r>
          <a:r>
            <a:rPr lang="ru-RU" sz="3600" kern="1200" dirty="0">
              <a:latin typeface="Arial Narrow" panose="020B0606020202030204" pitchFamily="34" charset="0"/>
            </a:rPr>
            <a:t>транспортных средств и транспортных технологий</a:t>
          </a:r>
        </a:p>
      </dsp:txBody>
      <dsp:txXfrm>
        <a:off x="1129656" y="7488658"/>
        <a:ext cx="22817127" cy="1152299"/>
      </dsp:txXfrm>
    </dsp:sp>
    <dsp:sp modelId="{7A106BE1-62ED-4AAC-AEFA-5083C3EF9D72}">
      <dsp:nvSpPr>
        <dsp:cNvPr id="0" name=""/>
        <dsp:cNvSpPr/>
      </dsp:nvSpPr>
      <dsp:spPr>
        <a:xfrm>
          <a:off x="-21989" y="6804681"/>
          <a:ext cx="2520252" cy="25202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E510A-F7CC-470E-B418-1BD9AF891F1F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661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6CF2B-3824-4641-815A-FA752A3170E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296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1.emf"/><Relationship Id="rId4" Type="http://schemas.openxmlformats.org/officeDocument/2006/relationships/tags" Target="../tags/tag3.xml"/><Relationship Id="rId9" Type="http://schemas.openxmlformats.org/officeDocument/2006/relationships/oleObject" Target="../embeddings/oleObject1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7864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909"/>
            <a:ext cx="20726400" cy="294005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3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06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5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1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6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19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67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26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FF58344-1C27-4863-A91C-228DF50AAF48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11296D4-DEF8-455A-AA8D-F1C503147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190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3200449"/>
            <a:ext cx="21945600" cy="9051926"/>
          </a:xfrm>
          <a:prstGeom prst="rect">
            <a:avLst/>
          </a:prstGeom>
        </p:spPr>
        <p:txBody>
          <a:bodyPr lIns="53633" tIns="26826" rIns="53633" bIns="2682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87270D5-9E1B-4C1D-A2B9-C983EE641CD5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3F75011-49B3-4E4C-9C39-BDF4A82D8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0546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51"/>
            <a:ext cx="20726400" cy="2724150"/>
          </a:xfrm>
          <a:prstGeom prst="rect">
            <a:avLst/>
          </a:prstGeom>
        </p:spPr>
        <p:txBody>
          <a:bodyPr lIns="53633" tIns="26826" rIns="53633" bIns="26826" anchor="t"/>
          <a:lstStyle>
            <a:lvl1pPr algn="l">
              <a:defRPr sz="8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35"/>
            <a:ext cx="20726400" cy="3000374"/>
          </a:xfrm>
          <a:prstGeom prst="rect">
            <a:avLst/>
          </a:prstGeom>
        </p:spPr>
        <p:txBody>
          <a:bodyPr lIns="53633" tIns="26826" rIns="53633" bIns="26826" anchor="b"/>
          <a:lstStyle>
            <a:lvl1pPr marL="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1pPr>
            <a:lvl2pPr marL="95328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06576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85987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8131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76644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71974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67302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62631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352107D-B82A-4CD1-B523-1EB179DD6EDF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8ED9452-B6C5-4094-9557-6E2E11020A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073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49"/>
            <a:ext cx="10769600" cy="905192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800"/>
            </a:lvl1pPr>
            <a:lvl2pPr>
              <a:defRPr sz="5000"/>
            </a:lvl2pPr>
            <a:lvl3pPr>
              <a:defRPr sz="42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49"/>
            <a:ext cx="10769600" cy="905192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800"/>
            </a:lvl1pPr>
            <a:lvl2pPr>
              <a:defRPr sz="5000"/>
            </a:lvl2pPr>
            <a:lvl3pPr>
              <a:defRPr sz="42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0603161-5D37-49C8-A97A-1E2F7CC5110E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121318-B1FC-4CE5-9FDA-851A7199F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414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17" y="3070227"/>
            <a:ext cx="10773838" cy="1279526"/>
          </a:xfrm>
          <a:prstGeom prst="rect">
            <a:avLst/>
          </a:prstGeom>
        </p:spPr>
        <p:txBody>
          <a:bodyPr lIns="53633" tIns="26826" rIns="53633" bIns="26826" anchor="b"/>
          <a:lstStyle>
            <a:lvl1pPr marL="0" indent="0">
              <a:buNone/>
              <a:defRPr sz="5000" b="1"/>
            </a:lvl1pPr>
            <a:lvl2pPr marL="953288" indent="0">
              <a:buNone/>
              <a:defRPr sz="4200" b="1"/>
            </a:lvl2pPr>
            <a:lvl3pPr marL="1906576" indent="0">
              <a:buNone/>
              <a:defRPr sz="3800" b="1"/>
            </a:lvl3pPr>
            <a:lvl4pPr marL="2859870" indent="0">
              <a:buNone/>
              <a:defRPr sz="3400" b="1"/>
            </a:lvl4pPr>
            <a:lvl5pPr marL="3813166" indent="0">
              <a:buNone/>
              <a:defRPr sz="3400" b="1"/>
            </a:lvl5pPr>
            <a:lvl6pPr marL="4766446" indent="0">
              <a:buNone/>
              <a:defRPr sz="3400" b="1"/>
            </a:lvl6pPr>
            <a:lvl7pPr marL="5719742" indent="0">
              <a:buNone/>
              <a:defRPr sz="3400" b="1"/>
            </a:lvl7pPr>
            <a:lvl8pPr marL="6673022" indent="0">
              <a:buNone/>
              <a:defRPr sz="3400" b="1"/>
            </a:lvl8pPr>
            <a:lvl9pPr marL="7626318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17" y="4349750"/>
            <a:ext cx="10773838" cy="790257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000"/>
            </a:lvl1pPr>
            <a:lvl2pPr>
              <a:defRPr sz="42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79" y="3070227"/>
            <a:ext cx="10778070" cy="1279526"/>
          </a:xfrm>
          <a:prstGeom prst="rect">
            <a:avLst/>
          </a:prstGeom>
        </p:spPr>
        <p:txBody>
          <a:bodyPr lIns="53633" tIns="26826" rIns="53633" bIns="26826" anchor="b"/>
          <a:lstStyle>
            <a:lvl1pPr marL="0" indent="0">
              <a:buNone/>
              <a:defRPr sz="5000" b="1"/>
            </a:lvl1pPr>
            <a:lvl2pPr marL="953288" indent="0">
              <a:buNone/>
              <a:defRPr sz="4200" b="1"/>
            </a:lvl2pPr>
            <a:lvl3pPr marL="1906576" indent="0">
              <a:buNone/>
              <a:defRPr sz="3800" b="1"/>
            </a:lvl3pPr>
            <a:lvl4pPr marL="2859870" indent="0">
              <a:buNone/>
              <a:defRPr sz="3400" b="1"/>
            </a:lvl4pPr>
            <a:lvl5pPr marL="3813166" indent="0">
              <a:buNone/>
              <a:defRPr sz="3400" b="1"/>
            </a:lvl5pPr>
            <a:lvl6pPr marL="4766446" indent="0">
              <a:buNone/>
              <a:defRPr sz="3400" b="1"/>
            </a:lvl6pPr>
            <a:lvl7pPr marL="5719742" indent="0">
              <a:buNone/>
              <a:defRPr sz="3400" b="1"/>
            </a:lvl7pPr>
            <a:lvl8pPr marL="6673022" indent="0">
              <a:buNone/>
              <a:defRPr sz="3400" b="1"/>
            </a:lvl8pPr>
            <a:lvl9pPr marL="7626318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79" y="4349750"/>
            <a:ext cx="10778070" cy="790257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000"/>
            </a:lvl1pPr>
            <a:lvl2pPr>
              <a:defRPr sz="42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21A0B46-02D8-4E8C-ACFF-CFDDE1169D55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504B492-470C-4CE9-B677-0A5A09AEC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8978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A22EF58-6DFE-47A5-9E79-E088919C658E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781D7DC-2FF4-47BF-83ED-321A8BE6B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521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46FCE95-9B37-4F14-A866-E37028473476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4BD8117-A750-4B06-BA7D-503986E8B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336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6" y="546099"/>
            <a:ext cx="8022168" cy="2324102"/>
          </a:xfrm>
          <a:prstGeom prst="rect">
            <a:avLst/>
          </a:prstGeom>
        </p:spPr>
        <p:txBody>
          <a:bodyPr lIns="53633" tIns="26826" rIns="53633" bIns="26826" anchor="b"/>
          <a:lstStyle>
            <a:lvl1pPr algn="l">
              <a:defRPr sz="4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83" y="546161"/>
            <a:ext cx="13631334" cy="1170622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7000"/>
            </a:lvl1pPr>
            <a:lvl2pPr>
              <a:defRPr sz="5800"/>
            </a:lvl2pPr>
            <a:lvl3pPr>
              <a:defRPr sz="50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6" y="2870209"/>
            <a:ext cx="8022168" cy="9382126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>
              <a:buNone/>
              <a:defRPr sz="3000"/>
            </a:lvl1pPr>
            <a:lvl2pPr marL="953288" indent="0">
              <a:buNone/>
              <a:defRPr sz="2400"/>
            </a:lvl2pPr>
            <a:lvl3pPr marL="1906576" indent="0">
              <a:buNone/>
              <a:defRPr sz="2200"/>
            </a:lvl3pPr>
            <a:lvl4pPr marL="2859870" indent="0">
              <a:buNone/>
              <a:defRPr sz="1800"/>
            </a:lvl4pPr>
            <a:lvl5pPr marL="3813166" indent="0">
              <a:buNone/>
              <a:defRPr sz="1800"/>
            </a:lvl5pPr>
            <a:lvl6pPr marL="4766446" indent="0">
              <a:buNone/>
              <a:defRPr sz="1800"/>
            </a:lvl6pPr>
            <a:lvl7pPr marL="5719742" indent="0">
              <a:buNone/>
              <a:defRPr sz="1800"/>
            </a:lvl7pPr>
            <a:lvl8pPr marL="6673022" indent="0">
              <a:buNone/>
              <a:defRPr sz="1800"/>
            </a:lvl8pPr>
            <a:lvl9pPr marL="76263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6F54CC8-B24B-441F-A1CD-15E67F52470D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186B70F-E4C0-42B8-BEAC-A6AF08778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294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4" y="9601203"/>
            <a:ext cx="14630400" cy="1133478"/>
          </a:xfrm>
          <a:prstGeom prst="rect">
            <a:avLst/>
          </a:prstGeom>
        </p:spPr>
        <p:txBody>
          <a:bodyPr lIns="53633" tIns="26826" rIns="53633" bIns="26826" anchor="b"/>
          <a:lstStyle>
            <a:lvl1pPr algn="l">
              <a:defRPr sz="4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4" y="1225550"/>
            <a:ext cx="14630400" cy="8229600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>
              <a:buNone/>
              <a:defRPr sz="7000"/>
            </a:lvl1pPr>
            <a:lvl2pPr marL="953288" indent="0">
              <a:buNone/>
              <a:defRPr sz="5800"/>
            </a:lvl2pPr>
            <a:lvl3pPr marL="1906576" indent="0">
              <a:buNone/>
              <a:defRPr sz="5000"/>
            </a:lvl3pPr>
            <a:lvl4pPr marL="2859870" indent="0">
              <a:buNone/>
              <a:defRPr sz="4200"/>
            </a:lvl4pPr>
            <a:lvl5pPr marL="3813166" indent="0">
              <a:buNone/>
              <a:defRPr sz="4200"/>
            </a:lvl5pPr>
            <a:lvl6pPr marL="4766446" indent="0">
              <a:buNone/>
              <a:defRPr sz="4200"/>
            </a:lvl6pPr>
            <a:lvl7pPr marL="5719742" indent="0">
              <a:buNone/>
              <a:defRPr sz="4200"/>
            </a:lvl7pPr>
            <a:lvl8pPr marL="6673022" indent="0">
              <a:buNone/>
              <a:defRPr sz="4200"/>
            </a:lvl8pPr>
            <a:lvl9pPr marL="7626318" indent="0">
              <a:buNone/>
              <a:defRPr sz="4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4" y="10734685"/>
            <a:ext cx="14630400" cy="1609726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>
              <a:buNone/>
              <a:defRPr sz="3000"/>
            </a:lvl1pPr>
            <a:lvl2pPr marL="953288" indent="0">
              <a:buNone/>
              <a:defRPr sz="2400"/>
            </a:lvl2pPr>
            <a:lvl3pPr marL="1906576" indent="0">
              <a:buNone/>
              <a:defRPr sz="2200"/>
            </a:lvl3pPr>
            <a:lvl4pPr marL="2859870" indent="0">
              <a:buNone/>
              <a:defRPr sz="1800"/>
            </a:lvl4pPr>
            <a:lvl5pPr marL="3813166" indent="0">
              <a:buNone/>
              <a:defRPr sz="1800"/>
            </a:lvl5pPr>
            <a:lvl6pPr marL="4766446" indent="0">
              <a:buNone/>
              <a:defRPr sz="1800"/>
            </a:lvl6pPr>
            <a:lvl7pPr marL="5719742" indent="0">
              <a:buNone/>
              <a:defRPr sz="1800"/>
            </a:lvl7pPr>
            <a:lvl8pPr marL="6673022" indent="0">
              <a:buNone/>
              <a:defRPr sz="1800"/>
            </a:lvl8pPr>
            <a:lvl9pPr marL="76263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86FF0EF-F5D9-48D1-AF30-C242886A99CC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DA423AB-48F9-452C-A537-DC547C4E4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448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3200449"/>
            <a:ext cx="21945600" cy="9051926"/>
          </a:xfrm>
          <a:prstGeom prst="rect">
            <a:avLst/>
          </a:prstGeom>
        </p:spPr>
        <p:txBody>
          <a:bodyPr vert="eaVert" lIns="53633" tIns="26826" rIns="53633" bIns="2682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20014A4-9A3C-40B9-8231-D96F1562D21A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9362E19-3DC1-4495-A988-A23D74FD6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5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867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327"/>
            <a:ext cx="5486400" cy="11703050"/>
          </a:xfrm>
          <a:prstGeom prst="rect">
            <a:avLst/>
          </a:prstGeom>
        </p:spPr>
        <p:txBody>
          <a:bodyPr vert="eaVert"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9327"/>
            <a:ext cx="16052800" cy="11703050"/>
          </a:xfrm>
          <a:prstGeom prst="rect">
            <a:avLst/>
          </a:prstGeom>
        </p:spPr>
        <p:txBody>
          <a:bodyPr vert="eaVert" lIns="53633" tIns="26826" rIns="53633" bIns="2682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4F937F8-FB2E-4C26-ACF8-B24A83545F43}" type="datetimeFigureOut">
              <a:rPr lang="ru-RU" smtClean="0"/>
              <a:pPr>
                <a:defRPr/>
              </a:pPr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619BB70-AA7F-4EAD-8F24-B494CD212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624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909"/>
            <a:ext cx="20726400" cy="294005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3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06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59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1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6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19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67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26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F58344-1C27-4863-A91C-228DF50AAF48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11296D4-DEF8-455A-AA8D-F1C50314748E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6855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3200449"/>
            <a:ext cx="21945600" cy="9051926"/>
          </a:xfrm>
          <a:prstGeom prst="rect">
            <a:avLst/>
          </a:prstGeom>
        </p:spPr>
        <p:txBody>
          <a:bodyPr lIns="53633" tIns="26826" rIns="53633" bIns="2682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87270D5-9E1B-4C1D-A2B9-C983EE641CD5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3F75011-49B3-4E4C-9C39-BDF4A82D8071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096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51"/>
            <a:ext cx="20726400" cy="2724150"/>
          </a:xfrm>
          <a:prstGeom prst="rect">
            <a:avLst/>
          </a:prstGeom>
        </p:spPr>
        <p:txBody>
          <a:bodyPr lIns="53633" tIns="26826" rIns="53633" bIns="26826" anchor="t"/>
          <a:lstStyle>
            <a:lvl1pPr algn="l">
              <a:defRPr sz="8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35"/>
            <a:ext cx="20726400" cy="3000374"/>
          </a:xfrm>
          <a:prstGeom prst="rect">
            <a:avLst/>
          </a:prstGeom>
        </p:spPr>
        <p:txBody>
          <a:bodyPr lIns="53633" tIns="26826" rIns="53633" bIns="26826" anchor="b"/>
          <a:lstStyle>
            <a:lvl1pPr marL="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1pPr>
            <a:lvl2pPr marL="95328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06576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85987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4pPr>
            <a:lvl5pPr marL="381316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5pPr>
            <a:lvl6pPr marL="476644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6pPr>
            <a:lvl7pPr marL="571974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7pPr>
            <a:lvl8pPr marL="667302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8pPr>
            <a:lvl9pPr marL="762631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352107D-B82A-4CD1-B523-1EB179DD6EDF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8ED9452-B6C5-4094-9557-6E2E11020AC8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71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3200449"/>
            <a:ext cx="10769600" cy="905192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800"/>
            </a:lvl1pPr>
            <a:lvl2pPr>
              <a:defRPr sz="5000"/>
            </a:lvl2pPr>
            <a:lvl3pPr>
              <a:defRPr sz="42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395200" y="3200449"/>
            <a:ext cx="10769600" cy="905192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800"/>
            </a:lvl1pPr>
            <a:lvl2pPr>
              <a:defRPr sz="5000"/>
            </a:lvl2pPr>
            <a:lvl3pPr>
              <a:defRPr sz="42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0603161-5D37-49C8-A97A-1E2F7CC5110E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C121318-B1FC-4CE5-9FDA-851A7199F428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894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17" y="3070227"/>
            <a:ext cx="10773838" cy="1279526"/>
          </a:xfrm>
          <a:prstGeom prst="rect">
            <a:avLst/>
          </a:prstGeom>
        </p:spPr>
        <p:txBody>
          <a:bodyPr lIns="53633" tIns="26826" rIns="53633" bIns="26826" anchor="b"/>
          <a:lstStyle>
            <a:lvl1pPr marL="0" indent="0">
              <a:buNone/>
              <a:defRPr sz="5000" b="1"/>
            </a:lvl1pPr>
            <a:lvl2pPr marL="953288" indent="0">
              <a:buNone/>
              <a:defRPr sz="4200" b="1"/>
            </a:lvl2pPr>
            <a:lvl3pPr marL="1906576" indent="0">
              <a:buNone/>
              <a:defRPr sz="3800" b="1"/>
            </a:lvl3pPr>
            <a:lvl4pPr marL="2859870" indent="0">
              <a:buNone/>
              <a:defRPr sz="3400" b="1"/>
            </a:lvl4pPr>
            <a:lvl5pPr marL="3813166" indent="0">
              <a:buNone/>
              <a:defRPr sz="3400" b="1"/>
            </a:lvl5pPr>
            <a:lvl6pPr marL="4766446" indent="0">
              <a:buNone/>
              <a:defRPr sz="3400" b="1"/>
            </a:lvl6pPr>
            <a:lvl7pPr marL="5719742" indent="0">
              <a:buNone/>
              <a:defRPr sz="3400" b="1"/>
            </a:lvl7pPr>
            <a:lvl8pPr marL="6673022" indent="0">
              <a:buNone/>
              <a:defRPr sz="3400" b="1"/>
            </a:lvl8pPr>
            <a:lvl9pPr marL="7626318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19217" y="4349750"/>
            <a:ext cx="10773838" cy="790257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000"/>
            </a:lvl1pPr>
            <a:lvl2pPr>
              <a:defRPr sz="42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79" y="3070227"/>
            <a:ext cx="10778070" cy="1279526"/>
          </a:xfrm>
          <a:prstGeom prst="rect">
            <a:avLst/>
          </a:prstGeom>
        </p:spPr>
        <p:txBody>
          <a:bodyPr lIns="53633" tIns="26826" rIns="53633" bIns="26826" anchor="b"/>
          <a:lstStyle>
            <a:lvl1pPr marL="0" indent="0">
              <a:buNone/>
              <a:defRPr sz="5000" b="1"/>
            </a:lvl1pPr>
            <a:lvl2pPr marL="953288" indent="0">
              <a:buNone/>
              <a:defRPr sz="4200" b="1"/>
            </a:lvl2pPr>
            <a:lvl3pPr marL="1906576" indent="0">
              <a:buNone/>
              <a:defRPr sz="3800" b="1"/>
            </a:lvl3pPr>
            <a:lvl4pPr marL="2859870" indent="0">
              <a:buNone/>
              <a:defRPr sz="3400" b="1"/>
            </a:lvl4pPr>
            <a:lvl5pPr marL="3813166" indent="0">
              <a:buNone/>
              <a:defRPr sz="3400" b="1"/>
            </a:lvl5pPr>
            <a:lvl6pPr marL="4766446" indent="0">
              <a:buNone/>
              <a:defRPr sz="3400" b="1"/>
            </a:lvl6pPr>
            <a:lvl7pPr marL="5719742" indent="0">
              <a:buNone/>
              <a:defRPr sz="3400" b="1"/>
            </a:lvl7pPr>
            <a:lvl8pPr marL="6673022" indent="0">
              <a:buNone/>
              <a:defRPr sz="3400" b="1"/>
            </a:lvl8pPr>
            <a:lvl9pPr marL="7626318" indent="0">
              <a:buNone/>
              <a:defRPr sz="3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2386779" y="4349750"/>
            <a:ext cx="10778070" cy="790257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5000"/>
            </a:lvl1pPr>
            <a:lvl2pPr>
              <a:defRPr sz="4200"/>
            </a:lvl2pPr>
            <a:lvl3pPr>
              <a:defRPr sz="38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21A0B46-02D8-4E8C-ACFF-CFDDE1169D55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504B492-470C-4CE9-B677-0A5A09AEC2CC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430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A22EF58-6DFE-47A5-9E79-E088919C658E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781D7DC-2FF4-47BF-83ED-321A8BE6B52F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727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46FCE95-9B37-4F14-A866-E37028473476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4BD8117-A750-4B06-BA7D-503986E8B567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9001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6" y="546099"/>
            <a:ext cx="8022168" cy="2324102"/>
          </a:xfrm>
          <a:prstGeom prst="rect">
            <a:avLst/>
          </a:prstGeom>
        </p:spPr>
        <p:txBody>
          <a:bodyPr lIns="53633" tIns="26826" rIns="53633" bIns="26826" anchor="b"/>
          <a:lstStyle>
            <a:lvl1pPr algn="l">
              <a:defRPr sz="4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33483" y="546161"/>
            <a:ext cx="13631334" cy="11706226"/>
          </a:xfrm>
          <a:prstGeom prst="rect">
            <a:avLst/>
          </a:prstGeom>
        </p:spPr>
        <p:txBody>
          <a:bodyPr lIns="53633" tIns="26826" rIns="53633" bIns="26826"/>
          <a:lstStyle>
            <a:lvl1pPr>
              <a:defRPr sz="7000"/>
            </a:lvl1pPr>
            <a:lvl2pPr>
              <a:defRPr sz="5800"/>
            </a:lvl2pPr>
            <a:lvl3pPr>
              <a:defRPr sz="50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6" y="2870209"/>
            <a:ext cx="8022168" cy="9382126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>
              <a:buNone/>
              <a:defRPr sz="3000"/>
            </a:lvl1pPr>
            <a:lvl2pPr marL="953288" indent="0">
              <a:buNone/>
              <a:defRPr sz="2400"/>
            </a:lvl2pPr>
            <a:lvl3pPr marL="1906576" indent="0">
              <a:buNone/>
              <a:defRPr sz="2200"/>
            </a:lvl3pPr>
            <a:lvl4pPr marL="2859870" indent="0">
              <a:buNone/>
              <a:defRPr sz="1800"/>
            </a:lvl4pPr>
            <a:lvl5pPr marL="3813166" indent="0">
              <a:buNone/>
              <a:defRPr sz="1800"/>
            </a:lvl5pPr>
            <a:lvl6pPr marL="4766446" indent="0">
              <a:buNone/>
              <a:defRPr sz="1800"/>
            </a:lvl6pPr>
            <a:lvl7pPr marL="5719742" indent="0">
              <a:buNone/>
              <a:defRPr sz="1800"/>
            </a:lvl7pPr>
            <a:lvl8pPr marL="6673022" indent="0">
              <a:buNone/>
              <a:defRPr sz="1800"/>
            </a:lvl8pPr>
            <a:lvl9pPr marL="76263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6F54CC8-B24B-441F-A1CD-15E67F52470D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186B70F-E4C0-42B8-BEAC-A6AF08778A94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7722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4" y="9601203"/>
            <a:ext cx="14630400" cy="1133478"/>
          </a:xfrm>
          <a:prstGeom prst="rect">
            <a:avLst/>
          </a:prstGeom>
        </p:spPr>
        <p:txBody>
          <a:bodyPr lIns="53633" tIns="26826" rIns="53633" bIns="26826" anchor="b"/>
          <a:lstStyle>
            <a:lvl1pPr algn="l">
              <a:defRPr sz="4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4" y="1225550"/>
            <a:ext cx="14630400" cy="8229600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>
              <a:buNone/>
              <a:defRPr sz="7000"/>
            </a:lvl1pPr>
            <a:lvl2pPr marL="953288" indent="0">
              <a:buNone/>
              <a:defRPr sz="5800"/>
            </a:lvl2pPr>
            <a:lvl3pPr marL="1906576" indent="0">
              <a:buNone/>
              <a:defRPr sz="5000"/>
            </a:lvl3pPr>
            <a:lvl4pPr marL="2859870" indent="0">
              <a:buNone/>
              <a:defRPr sz="4200"/>
            </a:lvl4pPr>
            <a:lvl5pPr marL="3813166" indent="0">
              <a:buNone/>
              <a:defRPr sz="4200"/>
            </a:lvl5pPr>
            <a:lvl6pPr marL="4766446" indent="0">
              <a:buNone/>
              <a:defRPr sz="4200"/>
            </a:lvl6pPr>
            <a:lvl7pPr marL="5719742" indent="0">
              <a:buNone/>
              <a:defRPr sz="4200"/>
            </a:lvl7pPr>
            <a:lvl8pPr marL="6673022" indent="0">
              <a:buNone/>
              <a:defRPr sz="4200"/>
            </a:lvl8pPr>
            <a:lvl9pPr marL="7626318" indent="0">
              <a:buNone/>
              <a:defRPr sz="4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4" y="10734685"/>
            <a:ext cx="14630400" cy="1609726"/>
          </a:xfrm>
          <a:prstGeom prst="rect">
            <a:avLst/>
          </a:prstGeom>
        </p:spPr>
        <p:txBody>
          <a:bodyPr lIns="53633" tIns="26826" rIns="53633" bIns="26826"/>
          <a:lstStyle>
            <a:lvl1pPr marL="0" indent="0">
              <a:buNone/>
              <a:defRPr sz="3000"/>
            </a:lvl1pPr>
            <a:lvl2pPr marL="953288" indent="0">
              <a:buNone/>
              <a:defRPr sz="2400"/>
            </a:lvl2pPr>
            <a:lvl3pPr marL="1906576" indent="0">
              <a:buNone/>
              <a:defRPr sz="2200"/>
            </a:lvl3pPr>
            <a:lvl4pPr marL="2859870" indent="0">
              <a:buNone/>
              <a:defRPr sz="1800"/>
            </a:lvl4pPr>
            <a:lvl5pPr marL="3813166" indent="0">
              <a:buNone/>
              <a:defRPr sz="1800"/>
            </a:lvl5pPr>
            <a:lvl6pPr marL="4766446" indent="0">
              <a:buNone/>
              <a:defRPr sz="1800"/>
            </a:lvl6pPr>
            <a:lvl7pPr marL="5719742" indent="0">
              <a:buNone/>
              <a:defRPr sz="1800"/>
            </a:lvl7pPr>
            <a:lvl8pPr marL="6673022" indent="0">
              <a:buNone/>
              <a:defRPr sz="1800"/>
            </a:lvl8pPr>
            <a:lvl9pPr marL="7626318" indent="0">
              <a:buNone/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86FF0EF-F5D9-48D1-AF30-C242886A99CC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DA423AB-48F9-452C-A537-DC547C4E4C94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31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5063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2286000"/>
          </a:xfrm>
          <a:prstGeom prst="rect">
            <a:avLst/>
          </a:prstGeom>
        </p:spPr>
        <p:txBody>
          <a:bodyPr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3200449"/>
            <a:ext cx="21945600" cy="9051926"/>
          </a:xfrm>
          <a:prstGeom prst="rect">
            <a:avLst/>
          </a:prstGeom>
        </p:spPr>
        <p:txBody>
          <a:bodyPr vert="eaVert" lIns="53633" tIns="26826" rIns="53633" bIns="2682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20014A4-9A3C-40B9-8231-D96F1562D21A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9362E19-3DC1-4495-A988-A23D74FD637D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2513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678400" y="549327"/>
            <a:ext cx="5486400" cy="11703050"/>
          </a:xfrm>
          <a:prstGeom prst="rect">
            <a:avLst/>
          </a:prstGeom>
        </p:spPr>
        <p:txBody>
          <a:bodyPr vert="eaVert" lIns="53633" tIns="26826" rIns="53633" bIns="2682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549327"/>
            <a:ext cx="16052800" cy="11703050"/>
          </a:xfrm>
          <a:prstGeom prst="rect">
            <a:avLst/>
          </a:prstGeom>
        </p:spPr>
        <p:txBody>
          <a:bodyPr vert="eaVert" lIns="53633" tIns="26826" rIns="53633" bIns="2682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1934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4F937F8-FB2E-4C26-ACF8-B24A83545F43}" type="datetimeFigureOut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вт 01.04.25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30015" y="12712123"/>
            <a:ext cx="772400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476151" y="12712123"/>
            <a:ext cx="5688542" cy="730898"/>
          </a:xfrm>
          <a:prstGeom prst="rect">
            <a:avLst/>
          </a:prstGeom>
        </p:spPr>
        <p:txBody>
          <a:bodyPr vert="horz" wrap="square" lIns="53633" tIns="26826" rIns="53633" bIns="2682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algn="l" defTabSz="1903728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619BB70-AA7F-4EAD-8F24-B494CD212102}" type="slidenum">
              <a:rPr lang="ru-RU" sz="3800" kern="1200" smtClean="0">
                <a:solidFill>
                  <a:prstClr val="black"/>
                </a:solidFill>
                <a:ea typeface="+mn-ea"/>
                <a:cs typeface="+mn-cs"/>
              </a:rPr>
              <a:pPr algn="l" defTabSz="1903728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3800" kern="120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46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691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1218960" y="7233517"/>
            <a:ext cx="21944880" cy="98488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6400" b="0" strike="noStrike" spc="-2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063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21944880" cy="9051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45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10708560" cy="9051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12463920" y="3200400"/>
            <a:ext cx="10708560" cy="9051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016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22809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1218960" y="5354677"/>
            <a:ext cx="21944880" cy="98488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6400" b="0" strike="noStrike" spc="-2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787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12463920" y="3200400"/>
            <a:ext cx="10708560" cy="9051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1218960" y="792864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24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40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10708560" cy="9051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12463920" y="320040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12463920" y="792864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553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12463920" y="320040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1218960" y="7928640"/>
            <a:ext cx="219448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722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219448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1218960" y="7928640"/>
            <a:ext cx="219448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585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12463920" y="320040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1218960" y="792864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12463920" y="7928640"/>
            <a:ext cx="1070856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608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18960" y="1087386"/>
            <a:ext cx="21944880" cy="120994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85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70660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8639280" y="3200400"/>
            <a:ext cx="70660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16059600" y="3200400"/>
            <a:ext cx="70660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1218960" y="7928640"/>
            <a:ext cx="70660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8639280" y="7928640"/>
            <a:ext cx="70660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16059600" y="7928640"/>
            <a:ext cx="7066080" cy="431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6278" b="0" strike="noStrike" spc="-2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05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C0C0B-063B-074E-B218-3DF773315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4AE1C3-37B3-824A-B7D4-412703CE1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EFCF0-69D9-E44D-AE74-00608186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E014-E24E-4AF7-A640-293A62C203D7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559FCD-04AE-0549-9D0E-AC56D593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EB5739-59DE-E840-9DEF-CC883AA9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645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FDBD5-291C-C549-A715-577FFCD85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6B7FAD-E22F-4D4B-867E-DF360E5FD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1E39ED-1AF0-F342-8610-324F1F95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1DB6F-EAC8-43EA-8275-CD65DB55BE05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C7C5B-2316-A947-8E7B-20175E96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B20687-AAEA-8F4A-A274-88702866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82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47DDD-CAF3-B54F-B546-BBB4EC3C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73FE41-98EF-7148-ACBC-FE794054F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388E1-7037-CC4D-BD82-BE066606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8C7F-B160-458B-9F46-541AF985DCCD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23BA80-6C9E-D04B-82DB-65AE9656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BBC018-2E91-F64A-8EB4-8054E0FE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38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3AA3-5D10-E44A-928B-F79C6B80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D9DF5E-5DC5-8942-8681-4377BC2D6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E136AC-9910-9745-817A-D3D293290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EC49B6-54FF-5440-983F-7BE3B54B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A122-06CA-4A05-9CCE-2B685F5DA727}" type="datetime1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1C2B7B-237E-3441-A011-22FD3706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519A59-8E7A-6A49-B7FD-2BCC938B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17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7B9CE-6F4A-5741-92D4-389D6CCE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0A1EEA-6D9C-2F4B-B5CD-762A079AF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55515-4D7D-1345-A661-017427D48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474DBE-CD81-BF45-8A65-1CFC4930F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CACD94-C407-E749-A780-A95EF3167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16CF4-1931-834E-AEC8-AB9B55EC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63ABB-1A80-46BE-A39A-A610AC019F34}" type="datetime1">
              <a:rPr lang="ru-RU" smtClean="0"/>
              <a:t>вт 01.04.25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7DD8F7E-ED0B-F645-8CFC-0B1FF42C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DF3EDB-594F-E44B-BAAE-EA646C54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62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58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E573A-12FE-3C42-8712-BA5BEF2B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565B68-CAFB-5D41-A647-E8B17F2D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D2AE-F43C-4D88-BD56-FD255C060F33}" type="datetime1">
              <a:rPr lang="ru-RU" smtClean="0"/>
              <a:t>вт 01.04.25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EF04BE-4909-F344-B0B4-1342D256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C8B59E-DC83-B94B-85B4-BE44471E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3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52C624-0EE8-5E49-8DA6-D8B6A875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054D3-B440-452D-9F73-805948902C61}" type="datetime1">
              <a:rPr lang="ru-RU" smtClean="0"/>
              <a:t>вт 01.04.25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18CF61-77A2-324C-B13D-69DC419B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08C1BB-4319-5B4F-BC74-A9AC4661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333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62B84-C95B-0C43-A83B-8E163545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DF220-CCF5-BA40-A210-7BF6328A7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EC87D9-03C5-7A47-9AFC-939255607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AD8B2-1997-E445-8CFA-8C71239FE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209FD-EDD0-4B06-9C02-CFAEA42BB61F}" type="datetime1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D12370-751C-7B44-A4EE-77653437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3F8397-3E92-C042-AC3C-BC8047E7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860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03CF8-E6B8-0345-93F9-AD1786CD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F3C1F6-268C-9F44-B56C-72E3C12A0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513D1C-C077-C142-BB02-E3B1943DB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BE79CD-5134-714F-BB18-C44EC3D48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E6B-2579-4067-8A71-506E4D25663A}" type="datetime1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56EB41-46BA-5F4E-99BF-CEC190CA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3B787F-7DF4-4D42-AFC1-A8F6C42B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208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18685-5C7D-A445-9208-57B7D9B4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020B4E-61FF-A24B-A73E-4976E38BF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C6BAB3-DB08-E840-9CFA-E6A3F712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8DF2-17D5-4D82-81D9-FCBF6191E6D5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91DD4-EA15-7448-9873-81EA9233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3377C5-0527-B442-8339-6543014A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5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652FB9-8883-314E-B429-B4D896F09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E1B84F-F90A-BE47-B4CD-14F955724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22A38-653A-BA46-9B93-FA0A828EF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6ADA-BE4F-46FB-A108-98D8F9DC2721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647C3-654A-B34D-9F4F-54705EF1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DBE19-AA92-9C4D-AF77-80938A9A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0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09468" y="453248"/>
            <a:ext cx="18576000" cy="1354216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ru-RU" sz="4400" dirty="0"/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ru-RU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09472" y="1917193"/>
            <a:ext cx="22165056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ru-RU" sz="3200" b="0" dirty="0"/>
            </a:lvl1pPr>
          </a:lstStyle>
          <a:p>
            <a:pPr lvl="0"/>
            <a:r>
              <a:rPr lang="en-US" dirty="0"/>
              <a:t>Click to edit subtitle</a:t>
            </a:r>
            <a:endParaRPr lang="ru-RU" dirty="0"/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1109468" y="13028285"/>
            <a:ext cx="20592000" cy="24622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ru-RU" sz="1600" dirty="0"/>
              <a:t>Источник: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109470" y="83195"/>
            <a:ext cx="7686676" cy="221599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ru-RU" sz="1600" b="0" dirty="0">
                <a:cs typeface="+mn-cs"/>
              </a:defRPr>
            </a:lvl1pPr>
          </a:lstStyle>
          <a:p>
            <a:pPr lvl="0">
              <a:buNone/>
            </a:pPr>
            <a:r>
              <a:rPr lang="ru-RU" dirty="0" err="1"/>
              <a:t>Add</a:t>
            </a:r>
            <a:r>
              <a:rPr lang="ru-RU" dirty="0"/>
              <a:t> </a:t>
            </a:r>
            <a:r>
              <a:rPr lang="ru-RU" dirty="0" err="1"/>
              <a:t>tracker</a:t>
            </a:r>
            <a:endParaRPr lang="ru-RU" dirty="0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black">
          <a:xfrm>
            <a:off x="22815699" y="13028286"/>
            <a:ext cx="65100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ctr" defTabSz="1221488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ru-RU" sz="1600" b="0" smtClean="0">
                <a:solidFill>
                  <a:schemeClr val="accent3"/>
                </a:solidFill>
                <a:latin typeface="+mn-lt"/>
                <a:ea typeface="+mn-ea"/>
                <a:cs typeface="Arial" panose="020B0604020202020204" pitchFamily="34" charset="0"/>
              </a:rPr>
              <a:pPr algn="ctr" defTabSz="1221488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 b="0" dirty="0">
              <a:solidFill>
                <a:schemeClr val="accent3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C8A0F12C-7F70-422C-933D-ADF8E70D6D6B}"/>
              </a:ext>
            </a:extLst>
          </p:cNvPr>
          <p:cNvCxnSpPr>
            <a:cxnSpLocks/>
          </p:cNvCxnSpPr>
          <p:nvPr userDrawn="1"/>
        </p:nvCxnSpPr>
        <p:spPr>
          <a:xfrm flipH="1">
            <a:off x="23413299" y="13151394"/>
            <a:ext cx="970702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C8A0F12C-7F70-422C-933D-ADF8E70D6D6B}"/>
              </a:ext>
            </a:extLst>
          </p:cNvPr>
          <p:cNvCxnSpPr>
            <a:cxnSpLocks/>
          </p:cNvCxnSpPr>
          <p:nvPr userDrawn="1"/>
        </p:nvCxnSpPr>
        <p:spPr>
          <a:xfrm flipH="1">
            <a:off x="21898397" y="13151394"/>
            <a:ext cx="970702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C0F0EDB-AE77-8DBD-06C5-92EA1B8414FE}"/>
              </a:ext>
            </a:extLst>
          </p:cNvPr>
          <p:cNvSpPr txBox="1"/>
          <p:nvPr userDrawn="1"/>
        </p:nvSpPr>
        <p:spPr>
          <a:xfrm>
            <a:off x="20809528" y="1163782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8323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58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5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6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24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712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20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31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9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32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88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20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11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D58D3-8322-4A94-AF38-E5439DAFF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F81CF0-C123-438E-AFD7-ADD63D6F0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A8AE9-B1DF-4853-9182-56512044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75E245-882B-4093-A12B-4DA56D6E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0CCA96-5291-45C5-A7B8-FBC8BE88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69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12C41-0505-4A38-BC28-D056575F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A7FA1F-6E0B-453B-BD59-305F8F0D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D578D-7362-4B51-9361-A5DA888C8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E9552-1589-4C95-8AEA-6BEB0D75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42648-DED9-412C-970F-C04F143B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5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71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574A5-3A44-40BA-B31C-F3B18B8DF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50639A-FA4C-43F7-876C-CD0DBB719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C1AAC-A637-471E-8B03-D9C1AD1B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68338-88FC-4797-BD77-4CCDB13A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6494F4-941D-49EE-B225-7B2C67CB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390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C4B48-B0D9-471F-B6B1-40801C9B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B6D825-9C4E-440C-9DFB-34319F872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1768C-E5E2-4EE2-98D8-2BCE85EEA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CDBAAF-FDE6-49DF-9E64-592C24C5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A42D4F-AC08-44A7-A1D9-5B313BB1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2EEBF-97C3-4EC4-8A49-4B690E71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87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0017E-DE2F-4B84-8814-9190CB523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1F2E00-39C1-4131-9FF4-CFF240E99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8F1098-F2DD-4BB3-A813-A876C732D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BB71C9-AE8C-4002-8EE2-98A585E22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B9742E-F751-4CA9-BAF3-4D4329246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D6F681-733B-4A4E-812E-77252315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4DA218-1A27-4D33-96F6-0E633F70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9EDCF4-AF8E-4FEC-A791-F71A0D39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317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17F28-9497-4CB6-8758-A14D072C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F433D0-DB7B-48F5-B26E-56591113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FA86CC-7F8C-4ABC-A839-4547D2C6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1D1EFC-DDFE-4802-A2A0-BE1B7AFF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31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A0C54C-EBCE-4C80-869C-EAF0EF72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6B0F57-149B-457C-9082-AEDB1B77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CBF574-4990-494D-BB60-CE08BAA4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869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0BE46-0EA3-451F-8E2D-E13EC335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DB018F-4C94-45AD-B481-E2675571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7454B6-848F-4E41-A4EE-6E693DD2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F949E6-C215-47C1-9175-6CA8E8ED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5BE89F-038B-4CA6-8081-F72A7E78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F12DBD-9F90-4497-86EB-067DDC040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7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99085-F3DF-4B63-840E-95106F94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AF3EB-B711-4712-BC33-AB372AC3C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19173B-F479-4A86-9685-AD28F8198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4DEE68-933C-411C-94CF-9D1CAE33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2739B5-8164-4D3A-B05C-99B48874A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3BA789-C64D-468E-8F1C-939A8343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31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C78BB-B728-43B5-9925-EBCC59A6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F44A86-9002-499E-9EE4-5B50DA380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69338-B05A-4DDF-9688-6F938EEF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9644C-1A63-4F0D-A989-A4A6B2E0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B56CA7-C225-4AC0-AB3E-5039BB7D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140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ADCCA2-2D3A-4B72-BC3C-B2C6B288D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1EC054-8B37-4B0D-A19F-936CC2FA5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66971-A545-4666-9AD6-D6DE7408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C5BF3E-1370-49F4-AC5E-CC9FFBB87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31638-6BED-491B-BE1F-D5F10564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11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4 карти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DA9C10F2-E647-485C-8B19-E9618A56C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5078" y="2563196"/>
            <a:ext cx="7332960" cy="42672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49" y="2564300"/>
            <a:ext cx="5957422" cy="8891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 baseline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1485900" indent="-571500">
              <a:spcBef>
                <a:spcPts val="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Proxima Nova Rg" panose="02000506030000020004" pitchFamily="2" charset="0"/>
              </a:defRPr>
            </a:lvl2pPr>
            <a:lvl3pPr marL="24003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 baseline="0">
                <a:solidFill>
                  <a:schemeClr val="tx1"/>
                </a:solidFill>
                <a:latin typeface="Proxima Nova Rg" panose="02000506030000020004" pitchFamily="2" charset="0"/>
              </a:defRPr>
            </a:lvl3pPr>
            <a:lvl4pPr marL="33147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1409024" y="12501587"/>
            <a:ext cx="2233216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fld id="{7E1A93D2-639C-4606-BAC8-47503BD904B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958850" y="822781"/>
            <a:ext cx="18303184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5200">
                <a:solidFill>
                  <a:schemeClr val="tx1"/>
                </a:solidFill>
                <a:latin typeface="Proxima Nova Bl" panose="02000506030000020004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de-DE" dirty="0"/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id="{DA9C10F2-E647-485C-8B19-E9618A56CD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5078" y="7188200"/>
            <a:ext cx="7332960" cy="42672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4">
            <a:extLst>
              <a:ext uri="{FF2B5EF4-FFF2-40B4-BE49-F238E27FC236}">
                <a16:creationId xmlns:a16="http://schemas.microsoft.com/office/drawing/2014/main" id="{DA9C10F2-E647-485C-8B19-E9618A56CD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085840" y="2563196"/>
            <a:ext cx="7332960" cy="42672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4">
            <a:extLst>
              <a:ext uri="{FF2B5EF4-FFF2-40B4-BE49-F238E27FC236}">
                <a16:creationId xmlns:a16="http://schemas.microsoft.com/office/drawing/2014/main" id="{DA9C10F2-E647-485C-8B19-E9618A56CD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085840" y="7188200"/>
            <a:ext cx="7332960" cy="42672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10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267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0054066D-93CF-49B4-864C-F78D3DBA1F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1409024" y="12501587"/>
            <a:ext cx="2233216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fld id="{7E1A93D2-639C-4606-BAC8-47503BD904B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958849" y="2541071"/>
            <a:ext cx="22466302" cy="8914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 baseline="0">
                <a:latin typeface="Proxima Nova Rg" panose="02000506030000020004" pitchFamily="2" charset="0"/>
              </a:defRPr>
            </a:lvl1pPr>
            <a:lvl2pPr marL="1485900" indent="-571500">
              <a:spcBef>
                <a:spcPts val="0"/>
              </a:spcBef>
              <a:buFont typeface="Arial" panose="020B0604020202020204" pitchFamily="34" charset="0"/>
              <a:buChar char="•"/>
              <a:defRPr sz="3200">
                <a:latin typeface="Proxima Nova Rg" panose="02000506030000020004" pitchFamily="2" charset="0"/>
              </a:defRPr>
            </a:lvl2pPr>
            <a:lvl3pPr marL="24003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 baseline="0">
                <a:latin typeface="Proxima Nova Rg" panose="02000506030000020004" pitchFamily="2" charset="0"/>
              </a:defRPr>
            </a:lvl3pPr>
            <a:lvl4pPr marL="33147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50" name="Titel 1"/>
          <p:cNvSpPr>
            <a:spLocks noGrp="1"/>
          </p:cNvSpPr>
          <p:nvPr>
            <p:ph type="ctrTitle"/>
          </p:nvPr>
        </p:nvSpPr>
        <p:spPr>
          <a:xfrm>
            <a:off x="958850" y="822781"/>
            <a:ext cx="18303184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5200">
                <a:solidFill>
                  <a:schemeClr val="tx1"/>
                </a:solidFill>
                <a:latin typeface="Proxima Nova Bl" panose="02000506030000020004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941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48" y="4004110"/>
            <a:ext cx="10508744" cy="74258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 baseline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1485900" indent="-571500">
              <a:spcBef>
                <a:spcPts val="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Proxima Nova Rg" panose="02000506030000020004" pitchFamily="2" charset="0"/>
              </a:defRPr>
            </a:lvl2pPr>
            <a:lvl3pPr marL="24003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 baseline="0">
                <a:solidFill>
                  <a:schemeClr val="tx1"/>
                </a:solidFill>
                <a:latin typeface="Proxima Nova Rg" panose="02000506030000020004" pitchFamily="2" charset="0"/>
              </a:defRPr>
            </a:lvl3pPr>
            <a:lvl4pPr marL="33147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1409024" y="12501587"/>
            <a:ext cx="2233216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fld id="{7E1A93D2-639C-4606-BAC8-47503BD904B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958850" y="822781"/>
            <a:ext cx="18303184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5200">
                <a:solidFill>
                  <a:schemeClr val="tx1"/>
                </a:solidFill>
                <a:latin typeface="Proxima Nova Bl" panose="02000506030000020004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3" hasCustomPrompt="1"/>
          </p:nvPr>
        </p:nvSpPr>
        <p:spPr>
          <a:xfrm>
            <a:off x="958850" y="2576363"/>
            <a:ext cx="10508744" cy="11967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4000" b="1" baseline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1485900" indent="-5715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Proxima Nova Rg" panose="02000506030000020004" pitchFamily="2" charset="0"/>
              </a:defRPr>
            </a:lvl2pPr>
            <a:lvl3pPr marL="2400300" indent="-571500">
              <a:buFont typeface="Arial" panose="020B0604020202020204" pitchFamily="34" charset="0"/>
              <a:buChar char="•"/>
              <a:defRPr sz="2800" baseline="0">
                <a:solidFill>
                  <a:schemeClr val="tx1"/>
                </a:solidFill>
                <a:latin typeface="Proxima Nova Rg" panose="02000506030000020004" pitchFamily="2" charset="0"/>
              </a:defRPr>
            </a:lvl3pPr>
            <a:lvl4pPr marL="3314700" indent="-5715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12913424" y="4004110"/>
            <a:ext cx="10508744" cy="74258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 baseline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1485900" indent="-571500">
              <a:spcBef>
                <a:spcPts val="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Proxima Nova Rg" panose="02000506030000020004" pitchFamily="2" charset="0"/>
              </a:defRPr>
            </a:lvl2pPr>
            <a:lvl3pPr marL="24003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 baseline="0">
                <a:solidFill>
                  <a:schemeClr val="tx1"/>
                </a:solidFill>
                <a:latin typeface="Proxima Nova Rg" panose="02000506030000020004" pitchFamily="2" charset="0"/>
              </a:defRPr>
            </a:lvl3pPr>
            <a:lvl4pPr marL="33147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5" hasCustomPrompt="1"/>
          </p:nvPr>
        </p:nvSpPr>
        <p:spPr>
          <a:xfrm>
            <a:off x="12913426" y="2576363"/>
            <a:ext cx="10508744" cy="11967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4000" b="1" baseline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1485900" indent="-5715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Proxima Nova Rg" panose="02000506030000020004" pitchFamily="2" charset="0"/>
              </a:defRPr>
            </a:lvl2pPr>
            <a:lvl3pPr marL="2400300" indent="-571500">
              <a:buFont typeface="Arial" panose="020B0604020202020204" pitchFamily="34" charset="0"/>
              <a:buChar char="•"/>
              <a:defRPr sz="2800" baseline="0">
                <a:solidFill>
                  <a:schemeClr val="tx1"/>
                </a:solidFill>
                <a:latin typeface="Proxima Nova Rg" panose="02000506030000020004" pitchFamily="2" charset="0"/>
              </a:defRPr>
            </a:lvl3pPr>
            <a:lvl4pPr marL="3314700" indent="-5715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30596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DA9C10F2-E647-485C-8B19-E9618A56C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51840" y="2564298"/>
            <a:ext cx="12673312" cy="88911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49" y="2564300"/>
            <a:ext cx="8344178" cy="8891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 baseline="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  <a:lvl2pPr marL="1485900" indent="-571500">
              <a:spcBef>
                <a:spcPts val="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Proxima Nova Rg" panose="02000506030000020004" pitchFamily="2" charset="0"/>
              </a:defRPr>
            </a:lvl2pPr>
            <a:lvl3pPr marL="24003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 baseline="0">
                <a:solidFill>
                  <a:schemeClr val="tx1"/>
                </a:solidFill>
                <a:latin typeface="Proxima Nova Rg" panose="02000506030000020004" pitchFamily="2" charset="0"/>
              </a:defRPr>
            </a:lvl3pPr>
            <a:lvl4pPr marL="3314700" indent="-571500">
              <a:spcBef>
                <a:spcPts val="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oxima Nova Rg" panose="02000506030000020004" pitchFamily="2" charset="0"/>
              </a:defRPr>
            </a:lvl4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21409024" y="12501587"/>
            <a:ext cx="2233216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fld id="{7E1A93D2-639C-4606-BAC8-47503BD904B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958850" y="822781"/>
            <a:ext cx="18303184" cy="8125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5200">
                <a:solidFill>
                  <a:schemeClr val="tx1"/>
                </a:solidFill>
                <a:latin typeface="Proxima Nova Bl" panose="02000506030000020004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563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103-B6EA-41C5-95C3-68BDE3DC870F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6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610F-F521-499F-A066-6C8A5AE59340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510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2F7C-A00D-4C5C-8E44-01FC7B15EB02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86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A344-B4B6-4CCF-B19A-C3B07D50423D}" type="datetime1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85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ACF2-0EA9-43ED-9211-03D9A006CB37}" type="datetime1">
              <a:rPr lang="ru-RU" smtClean="0"/>
              <a:t>вт 01.04.25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4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6884-C485-4B0D-BDA0-50039FF710DC}" type="datetime1">
              <a:rPr lang="ru-RU" smtClean="0"/>
              <a:t>вт 01.04.25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27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33E7B-1E0F-4065-BEE9-6E6F9F192A73}" type="datetime1">
              <a:rPr lang="ru-RU" smtClean="0"/>
              <a:t>вт 01.04.25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3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726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4444-D415-4986-BF46-13E30DE201F1}" type="datetime1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63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9967-46C9-4AA8-AF04-7B7C6A37ED99}" type="datetime1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94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EFF8-F519-4C1B-8E83-4ABF511F31B1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253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180A-EA3D-4306-8DCF-1114F7C648AC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695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791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9">
            <a:extLst>
              <a:ext uri="{FF2B5EF4-FFF2-40B4-BE49-F238E27FC236}">
                <a16:creationId xmlns:a16="http://schemas.microsoft.com/office/drawing/2014/main" id="{5E393314-924D-0344-9674-1DB9FF3EE20C}"/>
              </a:ext>
            </a:extLst>
          </p:cNvPr>
          <p:cNvSpPr/>
          <p:nvPr userDrawn="1"/>
        </p:nvSpPr>
        <p:spPr>
          <a:xfrm>
            <a:off x="287383" y="9457508"/>
            <a:ext cx="24096618" cy="4258492"/>
          </a:xfrm>
          <a:prstGeom prst="triangle">
            <a:avLst>
              <a:gd name="adj" fmla="val 100000"/>
            </a:avLst>
          </a:prstGeom>
          <a:solidFill>
            <a:srgbClr val="0E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F174F76-79D2-704D-8B6F-8BDC2FEED24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39929" y="9138167"/>
            <a:ext cx="22094842" cy="3621002"/>
          </a:xfrm>
        </p:spPr>
        <p:txBody>
          <a:bodyPr tIns="0" bIns="0">
            <a:noAutofit/>
          </a:bodyPr>
          <a:lstStyle>
            <a:lvl1pPr>
              <a:lnSpc>
                <a:spcPts val="7960"/>
              </a:lnSpc>
              <a:defRPr sz="8800" b="1" i="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презентации</a:t>
            </a:r>
            <a:endParaRPr lang="en-RU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7962A12B-8762-44A5-BC64-8F710602909E}"/>
              </a:ext>
            </a:extLst>
          </p:cNvPr>
          <p:cNvSpPr/>
          <p:nvPr userDrawn="1"/>
        </p:nvSpPr>
        <p:spPr>
          <a:xfrm rot="16200000" flipH="1">
            <a:off x="17231524" y="6622038"/>
            <a:ext cx="7510096" cy="6794864"/>
          </a:xfrm>
          <a:custGeom>
            <a:avLst/>
            <a:gdLst>
              <a:gd name="connsiteX0" fmla="*/ 0 w 3817489"/>
              <a:gd name="connsiteY0" fmla="*/ 3397433 h 3397433"/>
              <a:gd name="connsiteX1" fmla="*/ 3817489 w 3817489"/>
              <a:gd name="connsiteY1" fmla="*/ 3397432 h 3397433"/>
              <a:gd name="connsiteX2" fmla="*/ 3817489 w 3817489"/>
              <a:gd name="connsiteY2" fmla="*/ 0 h 3397433"/>
              <a:gd name="connsiteX3" fmla="*/ 663484 w 3817489"/>
              <a:gd name="connsiteY3" fmla="*/ 0 h 3397433"/>
              <a:gd name="connsiteX0" fmla="*/ 5 w 3817494"/>
              <a:gd name="connsiteY0" fmla="*/ 3397433 h 3397433"/>
              <a:gd name="connsiteX1" fmla="*/ 3817494 w 3817494"/>
              <a:gd name="connsiteY1" fmla="*/ 3397432 h 3397433"/>
              <a:gd name="connsiteX2" fmla="*/ 3817494 w 3817494"/>
              <a:gd name="connsiteY2" fmla="*/ 0 h 3397433"/>
              <a:gd name="connsiteX3" fmla="*/ 663489 w 3817494"/>
              <a:gd name="connsiteY3" fmla="*/ 0 h 3397433"/>
              <a:gd name="connsiteX4" fmla="*/ 5 w 3817494"/>
              <a:gd name="connsiteY4" fmla="*/ 3397433 h 3397433"/>
              <a:gd name="connsiteX0" fmla="*/ 7 w 3755050"/>
              <a:gd name="connsiteY0" fmla="*/ 3392976 h 3397432"/>
              <a:gd name="connsiteX1" fmla="*/ 3755050 w 3755050"/>
              <a:gd name="connsiteY1" fmla="*/ 3397432 h 3397432"/>
              <a:gd name="connsiteX2" fmla="*/ 3755050 w 3755050"/>
              <a:gd name="connsiteY2" fmla="*/ 0 h 3397432"/>
              <a:gd name="connsiteX3" fmla="*/ 601045 w 3755050"/>
              <a:gd name="connsiteY3" fmla="*/ 0 h 3397432"/>
              <a:gd name="connsiteX4" fmla="*/ 7 w 3755050"/>
              <a:gd name="connsiteY4" fmla="*/ 3392976 h 3397432"/>
              <a:gd name="connsiteX0" fmla="*/ 5 w 3755048"/>
              <a:gd name="connsiteY0" fmla="*/ 3392976 h 3397432"/>
              <a:gd name="connsiteX1" fmla="*/ 3755048 w 3755048"/>
              <a:gd name="connsiteY1" fmla="*/ 3397432 h 3397432"/>
              <a:gd name="connsiteX2" fmla="*/ 3755048 w 3755048"/>
              <a:gd name="connsiteY2" fmla="*/ 0 h 3397432"/>
              <a:gd name="connsiteX3" fmla="*/ 601043 w 3755048"/>
              <a:gd name="connsiteY3" fmla="*/ 0 h 3397432"/>
              <a:gd name="connsiteX4" fmla="*/ 5 w 3755048"/>
              <a:gd name="connsiteY4" fmla="*/ 3392976 h 339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048" h="3397432">
                <a:moveTo>
                  <a:pt x="5" y="3392976"/>
                </a:moveTo>
                <a:lnTo>
                  <a:pt x="3755048" y="3397432"/>
                </a:lnTo>
                <a:lnTo>
                  <a:pt x="3755048" y="0"/>
                </a:lnTo>
                <a:lnTo>
                  <a:pt x="601043" y="0"/>
                </a:lnTo>
                <a:cubicBezTo>
                  <a:pt x="602907" y="-486"/>
                  <a:pt x="-1859" y="3393462"/>
                  <a:pt x="5" y="3392976"/>
                </a:cubicBezTo>
                <a:close/>
              </a:path>
            </a:pathLst>
          </a:custGeom>
          <a:solidFill>
            <a:srgbClr val="2476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0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7FF2AAE-11F2-CA46-8130-8C88C237D3F9}"/>
              </a:ext>
            </a:extLst>
          </p:cNvPr>
          <p:cNvSpPr/>
          <p:nvPr userDrawn="1"/>
        </p:nvSpPr>
        <p:spPr>
          <a:xfrm rot="5400000" flipV="1">
            <a:off x="4966734" y="-1027842"/>
            <a:ext cx="10794476" cy="18810244"/>
          </a:xfrm>
          <a:custGeom>
            <a:avLst/>
            <a:gdLst>
              <a:gd name="connsiteX0" fmla="*/ 0 w 5397238"/>
              <a:gd name="connsiteY0" fmla="*/ 9405122 h 9405122"/>
              <a:gd name="connsiteX1" fmla="*/ 5397238 w 5397238"/>
              <a:gd name="connsiteY1" fmla="*/ 9405122 h 9405122"/>
              <a:gd name="connsiteX2" fmla="*/ 5397238 w 5397238"/>
              <a:gd name="connsiteY2" fmla="*/ 0 h 9405122"/>
              <a:gd name="connsiteX3" fmla="*/ 1665095 w 5397238"/>
              <a:gd name="connsiteY3" fmla="*/ 0 h 940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238" h="9405122">
                <a:moveTo>
                  <a:pt x="0" y="9405122"/>
                </a:moveTo>
                <a:lnTo>
                  <a:pt x="5397238" y="9405122"/>
                </a:lnTo>
                <a:lnTo>
                  <a:pt x="5397238" y="0"/>
                </a:lnTo>
                <a:lnTo>
                  <a:pt x="166509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000"/>
                </a:schemeClr>
              </a:gs>
              <a:gs pos="39000">
                <a:schemeClr val="accent1">
                  <a:alpha val="13000"/>
                </a:schemeClr>
              </a:gs>
              <a:gs pos="69000">
                <a:schemeClr val="accent1">
                  <a:alpha val="69000"/>
                </a:schemeClr>
              </a:gs>
              <a:gs pos="99000">
                <a:schemeClr val="accent1">
                  <a:alpha val="59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00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5C3312A-51CF-354F-AA81-20C9ACE99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7441" y="1978594"/>
            <a:ext cx="4285254" cy="132453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F8046-E18F-304A-94C9-5E9DB8C4CC39}"/>
              </a:ext>
            </a:extLst>
          </p:cNvPr>
          <p:cNvCxnSpPr>
            <a:cxnSpLocks/>
          </p:cNvCxnSpPr>
          <p:nvPr userDrawn="1"/>
        </p:nvCxnSpPr>
        <p:spPr>
          <a:xfrm>
            <a:off x="1040139" y="9112040"/>
            <a:ext cx="2209484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0E396-B81D-9946-806B-1B35DCC5A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401" y="7416801"/>
            <a:ext cx="22094826" cy="1695450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None/>
              <a:defRPr lang="en-RU" sz="4800" b="1" i="0" kern="1200" dirty="0">
                <a:solidFill>
                  <a:schemeClr val="bg1"/>
                </a:solidFill>
                <a:latin typeface="Raleway Medium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</a:t>
            </a:r>
          </a:p>
          <a:p>
            <a:pPr lvl="0"/>
            <a:r>
              <a:rPr lang="ru-RU"/>
              <a:t>презентации</a:t>
            </a:r>
            <a:endParaRPr lang="en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BB97FE-ACB4-7947-9A79-678532F25420}"/>
              </a:ext>
            </a:extLst>
          </p:cNvPr>
          <p:cNvCxnSpPr>
            <a:cxnSpLocks/>
          </p:cNvCxnSpPr>
          <p:nvPr userDrawn="1"/>
        </p:nvCxnSpPr>
        <p:spPr>
          <a:xfrm>
            <a:off x="1039929" y="3954892"/>
            <a:ext cx="2209484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45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9">
            <a:extLst>
              <a:ext uri="{FF2B5EF4-FFF2-40B4-BE49-F238E27FC236}">
                <a16:creationId xmlns:a16="http://schemas.microsoft.com/office/drawing/2014/main" id="{5E393314-924D-0344-9674-1DB9FF3EE20C}"/>
              </a:ext>
            </a:extLst>
          </p:cNvPr>
          <p:cNvSpPr/>
          <p:nvPr userDrawn="1"/>
        </p:nvSpPr>
        <p:spPr>
          <a:xfrm>
            <a:off x="287383" y="9457508"/>
            <a:ext cx="24096618" cy="4258492"/>
          </a:xfrm>
          <a:prstGeom prst="triangle">
            <a:avLst>
              <a:gd name="adj" fmla="val 100000"/>
            </a:avLst>
          </a:prstGeom>
          <a:solidFill>
            <a:srgbClr val="0E1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F174F76-79D2-704D-8B6F-8BDC2FEED24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39929" y="9138167"/>
            <a:ext cx="22094842" cy="3621002"/>
          </a:xfrm>
        </p:spPr>
        <p:txBody>
          <a:bodyPr tIns="0" bIns="0">
            <a:noAutofit/>
          </a:bodyPr>
          <a:lstStyle>
            <a:lvl1pPr>
              <a:lnSpc>
                <a:spcPts val="7960"/>
              </a:lnSpc>
              <a:defRPr sz="8800" b="1" i="0">
                <a:solidFill>
                  <a:schemeClr val="bg1"/>
                </a:solidFill>
                <a:latin typeface="Raleway" pitchFamily="2" charset="77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презентации</a:t>
            </a:r>
            <a:endParaRPr lang="en-RU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7962A12B-8762-44A5-BC64-8F710602909E}"/>
              </a:ext>
            </a:extLst>
          </p:cNvPr>
          <p:cNvSpPr/>
          <p:nvPr userDrawn="1"/>
        </p:nvSpPr>
        <p:spPr>
          <a:xfrm rot="16200000" flipH="1">
            <a:off x="17231524" y="6622038"/>
            <a:ext cx="7510096" cy="6794864"/>
          </a:xfrm>
          <a:custGeom>
            <a:avLst/>
            <a:gdLst>
              <a:gd name="connsiteX0" fmla="*/ 0 w 3817489"/>
              <a:gd name="connsiteY0" fmla="*/ 3397433 h 3397433"/>
              <a:gd name="connsiteX1" fmla="*/ 3817489 w 3817489"/>
              <a:gd name="connsiteY1" fmla="*/ 3397432 h 3397433"/>
              <a:gd name="connsiteX2" fmla="*/ 3817489 w 3817489"/>
              <a:gd name="connsiteY2" fmla="*/ 0 h 3397433"/>
              <a:gd name="connsiteX3" fmla="*/ 663484 w 3817489"/>
              <a:gd name="connsiteY3" fmla="*/ 0 h 3397433"/>
              <a:gd name="connsiteX0" fmla="*/ 5 w 3817494"/>
              <a:gd name="connsiteY0" fmla="*/ 3397433 h 3397433"/>
              <a:gd name="connsiteX1" fmla="*/ 3817494 w 3817494"/>
              <a:gd name="connsiteY1" fmla="*/ 3397432 h 3397433"/>
              <a:gd name="connsiteX2" fmla="*/ 3817494 w 3817494"/>
              <a:gd name="connsiteY2" fmla="*/ 0 h 3397433"/>
              <a:gd name="connsiteX3" fmla="*/ 663489 w 3817494"/>
              <a:gd name="connsiteY3" fmla="*/ 0 h 3397433"/>
              <a:gd name="connsiteX4" fmla="*/ 5 w 3817494"/>
              <a:gd name="connsiteY4" fmla="*/ 3397433 h 3397433"/>
              <a:gd name="connsiteX0" fmla="*/ 7 w 3755050"/>
              <a:gd name="connsiteY0" fmla="*/ 3392976 h 3397432"/>
              <a:gd name="connsiteX1" fmla="*/ 3755050 w 3755050"/>
              <a:gd name="connsiteY1" fmla="*/ 3397432 h 3397432"/>
              <a:gd name="connsiteX2" fmla="*/ 3755050 w 3755050"/>
              <a:gd name="connsiteY2" fmla="*/ 0 h 3397432"/>
              <a:gd name="connsiteX3" fmla="*/ 601045 w 3755050"/>
              <a:gd name="connsiteY3" fmla="*/ 0 h 3397432"/>
              <a:gd name="connsiteX4" fmla="*/ 7 w 3755050"/>
              <a:gd name="connsiteY4" fmla="*/ 3392976 h 3397432"/>
              <a:gd name="connsiteX0" fmla="*/ 5 w 3755048"/>
              <a:gd name="connsiteY0" fmla="*/ 3392976 h 3397432"/>
              <a:gd name="connsiteX1" fmla="*/ 3755048 w 3755048"/>
              <a:gd name="connsiteY1" fmla="*/ 3397432 h 3397432"/>
              <a:gd name="connsiteX2" fmla="*/ 3755048 w 3755048"/>
              <a:gd name="connsiteY2" fmla="*/ 0 h 3397432"/>
              <a:gd name="connsiteX3" fmla="*/ 601043 w 3755048"/>
              <a:gd name="connsiteY3" fmla="*/ 0 h 3397432"/>
              <a:gd name="connsiteX4" fmla="*/ 5 w 3755048"/>
              <a:gd name="connsiteY4" fmla="*/ 3392976 h 339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048" h="3397432">
                <a:moveTo>
                  <a:pt x="5" y="3392976"/>
                </a:moveTo>
                <a:lnTo>
                  <a:pt x="3755048" y="3397432"/>
                </a:lnTo>
                <a:lnTo>
                  <a:pt x="3755048" y="0"/>
                </a:lnTo>
                <a:lnTo>
                  <a:pt x="601043" y="0"/>
                </a:lnTo>
                <a:cubicBezTo>
                  <a:pt x="602907" y="-486"/>
                  <a:pt x="-1859" y="3393462"/>
                  <a:pt x="5" y="3392976"/>
                </a:cubicBezTo>
                <a:close/>
              </a:path>
            </a:pathLst>
          </a:custGeom>
          <a:solidFill>
            <a:srgbClr val="2476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00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7FF2AAE-11F2-CA46-8130-8C88C237D3F9}"/>
              </a:ext>
            </a:extLst>
          </p:cNvPr>
          <p:cNvSpPr/>
          <p:nvPr userDrawn="1"/>
        </p:nvSpPr>
        <p:spPr>
          <a:xfrm rot="5400000" flipV="1">
            <a:off x="4966734" y="-1027842"/>
            <a:ext cx="10794476" cy="18810244"/>
          </a:xfrm>
          <a:custGeom>
            <a:avLst/>
            <a:gdLst>
              <a:gd name="connsiteX0" fmla="*/ 0 w 5397238"/>
              <a:gd name="connsiteY0" fmla="*/ 9405122 h 9405122"/>
              <a:gd name="connsiteX1" fmla="*/ 5397238 w 5397238"/>
              <a:gd name="connsiteY1" fmla="*/ 9405122 h 9405122"/>
              <a:gd name="connsiteX2" fmla="*/ 5397238 w 5397238"/>
              <a:gd name="connsiteY2" fmla="*/ 0 h 9405122"/>
              <a:gd name="connsiteX3" fmla="*/ 1665095 w 5397238"/>
              <a:gd name="connsiteY3" fmla="*/ 0 h 940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238" h="9405122">
                <a:moveTo>
                  <a:pt x="0" y="9405122"/>
                </a:moveTo>
                <a:lnTo>
                  <a:pt x="5397238" y="9405122"/>
                </a:lnTo>
                <a:lnTo>
                  <a:pt x="5397238" y="0"/>
                </a:lnTo>
                <a:lnTo>
                  <a:pt x="166509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000"/>
                </a:schemeClr>
              </a:gs>
              <a:gs pos="39000">
                <a:schemeClr val="accent1">
                  <a:alpha val="13000"/>
                </a:schemeClr>
              </a:gs>
              <a:gs pos="69000">
                <a:schemeClr val="accent1">
                  <a:alpha val="69000"/>
                </a:schemeClr>
              </a:gs>
              <a:gs pos="99000">
                <a:schemeClr val="accent1">
                  <a:alpha val="59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C3312A-51CF-354F-AA81-20C9ACE99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7699" y="761079"/>
            <a:ext cx="5997334" cy="31936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F8046-E18F-304A-94C9-5E9DB8C4CC39}"/>
              </a:ext>
            </a:extLst>
          </p:cNvPr>
          <p:cNvCxnSpPr>
            <a:cxnSpLocks/>
          </p:cNvCxnSpPr>
          <p:nvPr userDrawn="1"/>
        </p:nvCxnSpPr>
        <p:spPr>
          <a:xfrm>
            <a:off x="1040139" y="9112040"/>
            <a:ext cx="2209484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0E396-B81D-9946-806B-1B35DCC5A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401" y="7416801"/>
            <a:ext cx="22094826" cy="1695450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None/>
              <a:defRPr lang="en-RU" sz="4800" b="1" i="0" kern="1200" dirty="0">
                <a:solidFill>
                  <a:schemeClr val="bg1"/>
                </a:solidFill>
                <a:latin typeface="Raleway Medium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</a:t>
            </a:r>
          </a:p>
          <a:p>
            <a:pPr lvl="0"/>
            <a:r>
              <a:rPr lang="ru-RU"/>
              <a:t>презентации</a:t>
            </a:r>
            <a:endParaRPr lang="en-R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BB97FE-ACB4-7947-9A79-678532F25420}"/>
              </a:ext>
            </a:extLst>
          </p:cNvPr>
          <p:cNvCxnSpPr>
            <a:cxnSpLocks/>
          </p:cNvCxnSpPr>
          <p:nvPr userDrawn="1"/>
        </p:nvCxnSpPr>
        <p:spPr>
          <a:xfrm>
            <a:off x="1039929" y="3954892"/>
            <a:ext cx="2209484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898FEA-3CD4-4840-A578-54FD42F7A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36211" y="1852361"/>
            <a:ext cx="1657314" cy="1114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321665-3A7F-4B3B-912A-82B247934643}"/>
              </a:ext>
            </a:extLst>
          </p:cNvPr>
          <p:cNvSpPr txBox="1"/>
          <p:nvPr userDrawn="1"/>
        </p:nvSpPr>
        <p:spPr>
          <a:xfrm>
            <a:off x="17629270" y="1814611"/>
            <a:ext cx="3106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Raleway" panose="020B0503030101060003" pitchFamily="34" charset="-52"/>
              </a:rPr>
              <a:t>Delegation of the</a:t>
            </a:r>
          </a:p>
          <a:p>
            <a:pPr algn="r"/>
            <a:r>
              <a:rPr lang="en-US" sz="2400">
                <a:solidFill>
                  <a:schemeClr val="bg1"/>
                </a:solidFill>
                <a:latin typeface="Raleway" panose="020B0503030101060003" pitchFamily="34" charset="-52"/>
              </a:rPr>
              <a:t>European Union to the</a:t>
            </a:r>
          </a:p>
          <a:p>
            <a:pPr algn="r"/>
            <a:r>
              <a:rPr lang="en-US" sz="2400">
                <a:solidFill>
                  <a:schemeClr val="bg1"/>
                </a:solidFill>
                <a:latin typeface="Raleway" panose="020B0503030101060003" pitchFamily="34" charset="-52"/>
              </a:rPr>
              <a:t>Russian Federation</a:t>
            </a:r>
            <a:endParaRPr lang="ru-RU" sz="2400">
              <a:solidFill>
                <a:schemeClr val="bg1"/>
              </a:solidFill>
              <a:latin typeface="Raleway" panose="020B05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6556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DD507-04F4-F44C-80CA-B5858E27E421}"/>
              </a:ext>
            </a:extLst>
          </p:cNvPr>
          <p:cNvCxnSpPr>
            <a:cxnSpLocks/>
          </p:cNvCxnSpPr>
          <p:nvPr userDrawn="1"/>
        </p:nvCxnSpPr>
        <p:spPr>
          <a:xfrm>
            <a:off x="1031539" y="1025526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CCD7CD2A-1A3F-494A-9816-4B2414DB0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701" y="1041359"/>
            <a:ext cx="21748750" cy="2016082"/>
          </a:xfrm>
        </p:spPr>
        <p:txBody>
          <a:bodyPr anchor="ctr">
            <a:normAutofit/>
          </a:bodyPr>
          <a:lstStyle>
            <a:lvl1pPr>
              <a:defRPr lang="en-RU" sz="6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 </a:t>
            </a:r>
            <a:br>
              <a:rPr lang="en-US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EA526-21A1-904D-829D-BE686E5823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6426" y="3860803"/>
            <a:ext cx="9382124" cy="7626350"/>
          </a:xfrm>
          <a:prstGeom prst="rect">
            <a:avLst/>
          </a:prstGeom>
        </p:spPr>
        <p:txBody>
          <a:bodyPr>
            <a:normAutofit/>
          </a:bodyPr>
          <a:lstStyle>
            <a:lvl1pPr marL="31750" indent="-31750">
              <a:buNone/>
              <a:tabLst/>
              <a:defRPr sz="48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529F58-7B6D-E04F-A16A-D212F1DF8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0576" y="3860803"/>
            <a:ext cx="5295900" cy="7626350"/>
          </a:xfrm>
          <a:prstGeom prst="rect">
            <a:avLst/>
          </a:prstGeom>
        </p:spPr>
        <p:txBody>
          <a:bodyPr/>
          <a:lstStyle>
            <a:lvl1pPr marL="31750" indent="-31750">
              <a:buNone/>
              <a:tabLst/>
              <a:defRPr lang="en-GB" sz="360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48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Текст 2 </a:t>
            </a:r>
            <a:endParaRPr lang="en-R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5AC38DF-3D5A-8543-914B-5E87521F6B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59424" y="3883027"/>
            <a:ext cx="5286376" cy="7575550"/>
          </a:xfrm>
          <a:prstGeom prst="rect">
            <a:avLst/>
          </a:prstGeom>
        </p:spPr>
        <p:txBody>
          <a:bodyPr/>
          <a:lstStyle>
            <a:lvl1pPr marL="31750" indent="-31750">
              <a:buNone/>
              <a:tabLst/>
              <a:defRPr lang="en-RU" sz="3600" b="0" i="0" kern="1200" dirty="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457200" lvl="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ru-RU"/>
              <a:t>Текст 3 </a:t>
            </a:r>
            <a:endParaRPr lang="en-R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168242-9F17-B849-B23D-5597D37F28A8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BE1A3-6270-8F49-9EDF-AA105AA426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E4FB16F2-51A2-E740-A115-77E5BE165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RU" sz="24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647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DD507-04F4-F44C-80CA-B5858E27E421}"/>
              </a:ext>
            </a:extLst>
          </p:cNvPr>
          <p:cNvCxnSpPr>
            <a:cxnSpLocks/>
          </p:cNvCxnSpPr>
          <p:nvPr userDrawn="1"/>
        </p:nvCxnSpPr>
        <p:spPr>
          <a:xfrm>
            <a:off x="1031539" y="1025526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CCD7CD2A-1A3F-494A-9816-4B2414DB0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87" y="1041401"/>
            <a:ext cx="21748750" cy="2016082"/>
          </a:xfrm>
        </p:spPr>
        <p:txBody>
          <a:bodyPr lIns="90000" anchor="ctr">
            <a:normAutofit/>
          </a:bodyPr>
          <a:lstStyle>
            <a:lvl1pPr>
              <a:defRPr lang="en-RU" sz="6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EA526-21A1-904D-829D-BE686E5823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6426" y="3860803"/>
            <a:ext cx="9382124" cy="7626350"/>
          </a:xfrm>
          <a:prstGeom prst="rect">
            <a:avLst/>
          </a:prstGeom>
        </p:spPr>
        <p:txBody>
          <a:bodyPr>
            <a:normAutofit/>
          </a:bodyPr>
          <a:lstStyle>
            <a:lvl1pPr marL="31750" indent="-31750">
              <a:buNone/>
              <a:tabLst/>
              <a:defRPr sz="40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529F58-7B6D-E04F-A16A-D212F1DF8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20576" y="3860803"/>
            <a:ext cx="5295900" cy="7626350"/>
          </a:xfrm>
          <a:prstGeom prst="rect">
            <a:avLst/>
          </a:prstGeom>
        </p:spPr>
        <p:txBody>
          <a:bodyPr/>
          <a:lstStyle>
            <a:lvl1pPr marL="31750" marR="0" indent="-6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Monaco" pitchFamily="2" charset="77"/>
              <a:buChar char="⎼"/>
              <a:tabLst/>
              <a:defRPr lang="en-GB" sz="280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48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Текст 2: 1</a:t>
            </a:r>
          </a:p>
          <a:p>
            <a:pPr lvl="0"/>
            <a:r>
              <a:rPr lang="ru-RU"/>
              <a:t>Текст 2: 2</a:t>
            </a:r>
            <a:endParaRPr lang="en-US"/>
          </a:p>
          <a:p>
            <a:pPr lvl="0"/>
            <a:endParaRPr lang="en-R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168242-9F17-B849-B23D-5597D37F28A8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31D8355-593A-A942-8F6A-A190A8A580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73712" y="3860803"/>
            <a:ext cx="5295900" cy="7626350"/>
          </a:xfrm>
          <a:prstGeom prst="rect">
            <a:avLst/>
          </a:prstGeom>
        </p:spPr>
        <p:txBody>
          <a:bodyPr/>
          <a:lstStyle>
            <a:lvl1pPr marL="31750" marR="0" indent="-6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Monaco" pitchFamily="2" charset="77"/>
              <a:buChar char="⎼"/>
              <a:tabLst/>
              <a:defRPr lang="en-GB" sz="280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4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48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Текст 3: 1</a:t>
            </a:r>
          </a:p>
          <a:p>
            <a:pPr lvl="0"/>
            <a:r>
              <a:rPr lang="ru-RU"/>
              <a:t>Текст 3: 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502CF-F0EB-164B-A44D-701B331C466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ED20B-DF0B-064F-BFAE-E519E6C2E9D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34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0C4205C-A423-7449-BF3C-E685AD6E81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RU"/>
              <a:t>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F53F74-19EA-D844-819B-837EAEE5EA2B}"/>
              </a:ext>
            </a:extLst>
          </p:cNvPr>
          <p:cNvCxnSpPr>
            <a:cxnSpLocks/>
          </p:cNvCxnSpPr>
          <p:nvPr userDrawn="1"/>
        </p:nvCxnSpPr>
        <p:spPr>
          <a:xfrm>
            <a:off x="1031539" y="1025526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A2BD88-CA12-EF45-8C16-DCFBC12AE942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C3821F4-AEC9-2E4B-9A7C-7E174121F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2666" y="3318934"/>
            <a:ext cx="9347200" cy="8839200"/>
          </a:xfrm>
          <a:prstGeom prst="rect">
            <a:avLst/>
          </a:prstGeom>
        </p:spPr>
        <p:txBody>
          <a:bodyPr/>
          <a:lstStyle>
            <a:lvl1pPr marL="31750" indent="-31750">
              <a:buNone/>
              <a:tabLst/>
              <a:defRPr sz="4800" b="1" i="0">
                <a:solidFill>
                  <a:schemeClr val="accent1"/>
                </a:solidFill>
                <a:latin typeface="Raleway" pitchFamily="2" charset="77"/>
              </a:defRPr>
            </a:lvl1pPr>
            <a:lvl2pPr>
              <a:defRPr b="1" i="0">
                <a:latin typeface="Raleway" pitchFamily="2" charset="77"/>
              </a:defRPr>
            </a:lvl2pPr>
            <a:lvl3pPr>
              <a:defRPr b="1" i="0">
                <a:latin typeface="Raleway" pitchFamily="2" charset="77"/>
              </a:defRPr>
            </a:lvl3pPr>
            <a:lvl4pPr>
              <a:defRPr b="1" i="0">
                <a:latin typeface="Raleway" pitchFamily="2" charset="77"/>
              </a:defRPr>
            </a:lvl4pPr>
            <a:lvl5pPr>
              <a:defRPr b="1" i="0">
                <a:latin typeface="Raleway" pitchFamily="2" charset="77"/>
              </a:defRPr>
            </a:lvl5pPr>
          </a:lstStyle>
          <a:p>
            <a:pPr lvl="0"/>
            <a:r>
              <a:rPr lang="ru-RU"/>
              <a:t>Текст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F676-C12B-264C-92B2-D896127CBA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6563CE-CE71-9E4D-B45B-229687CF9C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1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663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61E942-C682-844F-98C9-C5865F3A1935}"/>
              </a:ext>
            </a:extLst>
          </p:cNvPr>
          <p:cNvSpPr/>
          <p:nvPr userDrawn="1"/>
        </p:nvSpPr>
        <p:spPr>
          <a:xfrm>
            <a:off x="-28576" y="-2857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0000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BEBA21CD-9944-CF46-9747-2C8D6EEECEE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09943" y="2955905"/>
            <a:ext cx="9274474" cy="3371850"/>
          </a:xfrm>
          <a:prstGeom prst="rect">
            <a:avLst/>
          </a:prstGeom>
        </p:spPr>
        <p:txBody>
          <a:bodyPr lIns="90000" tIns="46800" rIns="90000" bIns="46800"/>
          <a:lstStyle>
            <a:lvl1pPr marL="457200" marR="0" indent="2311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4800" b="0" i="0" kern="1200" dirty="0" smtClean="0">
                <a:solidFill>
                  <a:schemeClr val="bg1"/>
                </a:solidFill>
                <a:latin typeface="Raleway Light" pitchFamily="2" charset="77"/>
                <a:ea typeface="+mn-ea"/>
                <a:cs typeface="+mn-cs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Текст</a:t>
            </a:r>
            <a:endParaRPr lang="en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7FBD85-C3DC-B14D-94A6-C9E5069E2EB7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75F6C1-59CE-3B4A-8AB8-99A3CAC04012}"/>
              </a:ext>
            </a:extLst>
          </p:cNvPr>
          <p:cNvCxnSpPr>
            <a:cxnSpLocks/>
          </p:cNvCxnSpPr>
          <p:nvPr userDrawn="1"/>
        </p:nvCxnSpPr>
        <p:spPr>
          <a:xfrm>
            <a:off x="1031539" y="1025526"/>
            <a:ext cx="506446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0">
            <a:extLst>
              <a:ext uri="{FF2B5EF4-FFF2-40B4-BE49-F238E27FC236}">
                <a16:creationId xmlns:a16="http://schemas.microsoft.com/office/drawing/2014/main" id="{12EDF11C-97D5-694A-AF26-85EFD2D179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851" y="1025526"/>
            <a:ext cx="11141670" cy="1214412"/>
          </a:xfrm>
        </p:spPr>
        <p:txBody>
          <a:bodyPr lIns="90000" anchor="ctr">
            <a:normAutofit/>
          </a:bodyPr>
          <a:lstStyle>
            <a:lvl1pPr>
              <a:defRPr sz="6400" b="1" i="0">
                <a:solidFill>
                  <a:schemeClr val="bg1"/>
                </a:solidFill>
                <a:latin typeface="Raleway Medium" pitchFamily="2" charset="77"/>
              </a:defRPr>
            </a:lvl1pPr>
          </a:lstStyle>
          <a:p>
            <a:r>
              <a:rPr lang="ru-RU"/>
              <a:t>Заголовок слайда</a:t>
            </a:r>
            <a:endParaRPr lang="en-RU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2ACBBD1-6E39-8C4F-A4BD-5D658225A4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6233" y="4272673"/>
            <a:ext cx="9274474" cy="2546234"/>
          </a:xfrm>
          <a:prstGeom prst="rect">
            <a:avLst/>
          </a:prstGeom>
        </p:spPr>
        <p:txBody>
          <a:bodyPr lIns="0" tIns="0" rIns="0" bIns="0"/>
          <a:lstStyle>
            <a:lvl1pPr marL="460376" marR="0" indent="-460376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4000" b="0" i="0" kern="1200" dirty="0">
                <a:solidFill>
                  <a:schemeClr val="tx1"/>
                </a:solidFill>
                <a:latin typeface="Raleway Light" pitchFamily="2" charset="77"/>
                <a:ea typeface="+mn-ea"/>
                <a:cs typeface="+mn-cs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Текст 1 </a:t>
            </a:r>
            <a:endParaRPr lang="en-RU"/>
          </a:p>
          <a:p>
            <a:pPr lvl="0"/>
            <a:endParaRPr lang="en-RU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47B814B5-6195-E144-A30E-1DF2312A59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24515" y="1060173"/>
            <a:ext cx="9274474" cy="3168850"/>
          </a:xfrm>
          <a:prstGeom prst="rect">
            <a:avLst/>
          </a:prstGeom>
        </p:spPr>
        <p:txBody>
          <a:bodyPr lIns="0" tIns="0" rIns="0" bIns="0"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23000" b="1" i="0" kern="1200" dirty="0" smtClean="0">
                <a:solidFill>
                  <a:schemeClr val="accent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RU"/>
              <a:t>721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721A79C-AF18-0141-95A4-CAD6E6DD91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9637" y="10054677"/>
            <a:ext cx="9274474" cy="2546234"/>
          </a:xfrm>
          <a:prstGeom prst="rect">
            <a:avLst/>
          </a:prstGeom>
        </p:spPr>
        <p:txBody>
          <a:bodyPr lIns="0" tIns="0" rIns="0" bIns="0"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4000" b="0" i="0" kern="1200" dirty="0">
                <a:solidFill>
                  <a:schemeClr val="tx1"/>
                </a:solidFill>
                <a:latin typeface="Raleway Light" pitchFamily="2" charset="77"/>
                <a:ea typeface="+mn-ea"/>
                <a:cs typeface="+mn-cs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/>
              <a:t>Текст 2 </a:t>
            </a:r>
            <a:endParaRPr lang="en-RU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0E8727A-95B1-1246-8490-F8DEA6EA11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31055" y="6856245"/>
            <a:ext cx="9274474" cy="316885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828800" rtl="0" eaLnBrk="1" fontAlgn="auto" latinLnBrk="0" hangingPunct="1">
              <a:lnSpc>
                <a:spcPts val="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RU" sz="23000" b="1" i="0" kern="1200" dirty="0" smtClean="0">
                <a:solidFill>
                  <a:schemeClr val="accent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RU"/>
              <a:t>432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740EA-D173-2243-B2CF-D88324319FF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7626-F7D3-E049-B99F-C6F6422FEE1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360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AC0549-E6B3-4343-BD21-4F8013F40114}"/>
              </a:ext>
            </a:extLst>
          </p:cNvPr>
          <p:cNvCxnSpPr>
            <a:cxnSpLocks/>
          </p:cNvCxnSpPr>
          <p:nvPr userDrawn="1"/>
        </p:nvCxnSpPr>
        <p:spPr>
          <a:xfrm>
            <a:off x="1031539" y="1025526"/>
            <a:ext cx="506446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A9DF43-5743-1143-A50E-85C8E2BE5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954" y="1215177"/>
            <a:ext cx="15979776" cy="5749926"/>
          </a:xfrm>
          <a:prstGeom prst="rect">
            <a:avLst/>
          </a:prstGeom>
        </p:spPr>
        <p:txBody>
          <a:bodyPr lIns="90000"/>
          <a:lstStyle>
            <a:lvl1pPr marL="31750" indent="-31750">
              <a:buNone/>
              <a:tabLst/>
              <a:defRPr sz="7200" b="1" i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="0" i="0">
                <a:latin typeface="Raleway Medium" pitchFamily="2" charset="77"/>
              </a:defRPr>
            </a:lvl2pPr>
            <a:lvl3pPr>
              <a:defRPr b="0" i="0">
                <a:latin typeface="Raleway Medium" pitchFamily="2" charset="77"/>
              </a:defRPr>
            </a:lvl3pPr>
            <a:lvl4pPr>
              <a:defRPr b="0" i="0">
                <a:latin typeface="Raleway Medium" pitchFamily="2" charset="77"/>
              </a:defRPr>
            </a:lvl4pPr>
            <a:lvl5pPr>
              <a:defRPr b="0" i="0">
                <a:latin typeface="Raleway Medium" pitchFamily="2" charset="77"/>
              </a:defRPr>
            </a:lvl5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F79606-F0FA-DC4B-87A1-79DE00AC8FC3}"/>
              </a:ext>
            </a:extLst>
          </p:cNvPr>
          <p:cNvCxnSpPr>
            <a:cxnSpLocks/>
          </p:cNvCxnSpPr>
          <p:nvPr userDrawn="1"/>
        </p:nvCxnSpPr>
        <p:spPr>
          <a:xfrm>
            <a:off x="958851" y="12698544"/>
            <a:ext cx="506446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84DD2-F77A-F54C-B426-9534E37655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F43A93-99E0-4E45-AAA3-9724AC17D3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B9C5C9-860D-A248-8A59-A976BD8EEA31}" type="slidenum">
              <a:rPr lang="en-RU" smtClean="0"/>
              <a:pPr/>
              <a:t>‹#›</a:t>
            </a:fld>
            <a:endParaRPr lang="en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436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321DEF-03AE-B843-B724-8D95072E65B6}"/>
              </a:ext>
            </a:extLst>
          </p:cNvPr>
          <p:cNvCxnSpPr>
            <a:cxnSpLocks/>
          </p:cNvCxnSpPr>
          <p:nvPr userDrawn="1"/>
        </p:nvCxnSpPr>
        <p:spPr>
          <a:xfrm>
            <a:off x="1031539" y="1025526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F57457-BEF5-944A-85E5-E4DB58E91784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0523944D-45CB-F247-8C49-990D80586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673" y="1053897"/>
            <a:ext cx="10571666" cy="2083434"/>
          </a:xfrm>
        </p:spPr>
        <p:txBody>
          <a:bodyPr lIns="90000" tIns="46800" rIns="90000" bIns="46800" anchor="t">
            <a:noAutofit/>
          </a:bodyPr>
          <a:lstStyle>
            <a:lvl1pPr>
              <a:defRPr lang="en-RU" sz="6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20218A7-45E3-6D4D-B9B7-C48A132BE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346" y="3755703"/>
            <a:ext cx="9382124" cy="7626350"/>
          </a:xfrm>
          <a:prstGeom prst="rect">
            <a:avLst/>
          </a:prstGeom>
        </p:spPr>
        <p:txBody>
          <a:bodyPr>
            <a:normAutofit/>
          </a:bodyPr>
          <a:lstStyle>
            <a:lvl1pPr marL="31750" indent="-31750">
              <a:buNone/>
              <a:tabLst/>
              <a:defRPr sz="28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</a:t>
            </a:r>
            <a:endParaRPr lang="en-RU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F9A8364-AB50-F244-94BA-EDF0088A8C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RU"/>
              <a:t>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516DD-BBD8-B84B-ADDD-B7BA83874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8DFA1-878E-D645-B69C-7985499A66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02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7AA7-F39B-904A-BC75-FCBB383A7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545" y="1008083"/>
            <a:ext cx="21738054" cy="2083434"/>
          </a:xfrm>
        </p:spPr>
        <p:txBody>
          <a:bodyPr>
            <a:noAutofit/>
          </a:bodyPr>
          <a:lstStyle>
            <a:lvl1pPr>
              <a:defRPr sz="6400" b="1" i="0">
                <a:latin typeface="Raleway" pitchFamily="2" charset="77"/>
              </a:defRPr>
            </a:lvl1pPr>
          </a:lstStyle>
          <a:p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4037180-581A-3C40-BE45-768724BE8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7376" y="3758983"/>
            <a:ext cx="5791932" cy="8312150"/>
          </a:xfrm>
          <a:prstGeom prst="rect">
            <a:avLst/>
          </a:prstGeom>
        </p:spPr>
        <p:txBody>
          <a:bodyPr/>
          <a:lstStyle>
            <a:lvl1pPr marL="31750" indent="-31750">
              <a:buNone/>
              <a:tabLst/>
              <a:defRPr sz="28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</a:t>
            </a:r>
            <a:endParaRPr lang="en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E897F-AAC2-8247-A67E-648287503678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5979-63B6-5745-9C05-34EDE9C84A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078CD-49D2-3C4E-85CF-4A2895BB5D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72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348D-4495-FC40-B5B0-2AB219F9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>
            <a:noAutofit/>
          </a:bodyPr>
          <a:lstStyle>
            <a:lvl1pPr>
              <a:defRPr lang="en-RU" sz="6400" b="1" dirty="0"/>
            </a:lvl1pPr>
          </a:lstStyle>
          <a:p>
            <a:pPr lvl="0"/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3880E8C-4021-DE41-A653-92B64AA794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68926" y="3817620"/>
            <a:ext cx="10790612" cy="8147072"/>
          </a:xfrm>
          <a:prstGeom prst="rect">
            <a:avLst/>
          </a:prstGeom>
        </p:spPr>
        <p:txBody>
          <a:bodyPr lIns="0"/>
          <a:lstStyle>
            <a:lvl1pPr marL="15876" indent="-15876">
              <a:buFont typeface="STIXGeneral-Regular" pitchFamily="2" charset="2"/>
              <a:buChar char="⏤"/>
              <a:tabLst/>
              <a:defRPr sz="4000" b="0" i="0">
                <a:latin typeface="Raleway" pitchFamily="2" charset="77"/>
              </a:defRPr>
            </a:lvl1pPr>
          </a:lstStyle>
          <a:p>
            <a:pPr lvl="0"/>
            <a:r>
              <a:rPr lang="en-GB"/>
              <a:t> </a:t>
            </a:r>
            <a:r>
              <a:rPr lang="ru-RU"/>
              <a:t>Текст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1B62F6-F977-FD45-8500-0CCE1B34BC82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10BCDE-A926-9848-A96F-BF086F06F0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E6A37-C3E7-4145-B3D6-6361B6175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35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BA4713-C3CF-8748-ABEF-8597521E2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987" y="1036661"/>
            <a:ext cx="21709478" cy="2083434"/>
          </a:xfrm>
        </p:spPr>
        <p:txBody>
          <a:bodyPr>
            <a:normAutofit/>
          </a:bodyPr>
          <a:lstStyle>
            <a:lvl1pPr>
              <a:defRPr lang="en-RU" sz="6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DDBC8B-3B38-6B40-B2E5-4C7B3DA55B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28827" y="4429126"/>
            <a:ext cx="6048374" cy="388620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/>
              <a:t>Picture</a:t>
            </a:r>
            <a:endParaRPr lang="en-R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95DDE34-0B29-BD40-8E65-F803AC635D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15427" y="4429126"/>
            <a:ext cx="6048374" cy="388620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/>
              <a:t>Picture</a:t>
            </a:r>
            <a:endParaRPr lang="en-RU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07DE0664-5D26-3048-8FFA-4E40206B1B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30603" y="4429126"/>
            <a:ext cx="6048374" cy="3886200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/>
              <a:t>Picture</a:t>
            </a:r>
            <a:endParaRPr lang="en-R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0CF5C1-DC08-C447-9CFF-ED79D9112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2981" y="8777077"/>
            <a:ext cx="6048374" cy="2101850"/>
          </a:xfrm>
          <a:prstGeom prst="rect">
            <a:avLst/>
          </a:prstGeom>
        </p:spPr>
        <p:txBody>
          <a:bodyPr lIns="0"/>
          <a:lstStyle>
            <a:lvl1pPr marL="15876" indent="-15876">
              <a:buFont typeface="STIXGeneral-Regular" pitchFamily="2" charset="2"/>
              <a:buChar char="⏤"/>
              <a:tabLst/>
              <a:defRPr sz="2800" b="0" i="0">
                <a:latin typeface="Raleway" pitchFamily="2" charset="77"/>
              </a:defRPr>
            </a:lvl1pPr>
          </a:lstStyle>
          <a:p>
            <a:pPr lvl="0"/>
            <a:r>
              <a:rPr lang="en-GB"/>
              <a:t> </a:t>
            </a:r>
            <a:r>
              <a:rPr lang="ru-RU"/>
              <a:t>Текст 1</a:t>
            </a:r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8341765-AEB0-424D-9C35-3FE480A0E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5425" y="8769077"/>
            <a:ext cx="6048374" cy="2101850"/>
          </a:xfrm>
          <a:prstGeom prst="rect">
            <a:avLst/>
          </a:prstGeom>
        </p:spPr>
        <p:txBody>
          <a:bodyPr lIns="0"/>
          <a:lstStyle>
            <a:lvl1pPr marL="15876" indent="-15876">
              <a:buFont typeface="STIXGeneral-Regular" pitchFamily="2" charset="2"/>
              <a:buChar char="⏤"/>
              <a:tabLst/>
              <a:defRPr sz="2800" b="0" i="0">
                <a:latin typeface="Raleway" pitchFamily="2" charset="77"/>
              </a:defRPr>
            </a:lvl1pPr>
          </a:lstStyle>
          <a:p>
            <a:pPr lvl="0"/>
            <a:r>
              <a:rPr lang="en-GB"/>
              <a:t> </a:t>
            </a:r>
            <a:r>
              <a:rPr lang="ru-RU"/>
              <a:t>Текст 2 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8ED627E-1D0A-C04B-A9F5-533EF6A21B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30603" y="8777077"/>
            <a:ext cx="6048374" cy="2101850"/>
          </a:xfrm>
          <a:prstGeom prst="rect">
            <a:avLst/>
          </a:prstGeom>
        </p:spPr>
        <p:txBody>
          <a:bodyPr lIns="0"/>
          <a:lstStyle>
            <a:lvl1pPr marL="15876" indent="-15876">
              <a:buFont typeface="STIXGeneral-Regular" pitchFamily="2" charset="2"/>
              <a:buChar char="⏤"/>
              <a:tabLst/>
              <a:defRPr sz="2800" b="0" i="0">
                <a:latin typeface="Raleway" pitchFamily="2" charset="77"/>
              </a:defRPr>
            </a:lvl1pPr>
          </a:lstStyle>
          <a:p>
            <a:pPr lvl="0"/>
            <a:r>
              <a:rPr lang="ru-RU"/>
              <a:t>Текст 3</a:t>
            </a:r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360FB1-25D1-624B-ADF8-48470F362C99}"/>
              </a:ext>
            </a:extLst>
          </p:cNvPr>
          <p:cNvCxnSpPr>
            <a:cxnSpLocks/>
          </p:cNvCxnSpPr>
          <p:nvPr userDrawn="1"/>
        </p:nvCxnSpPr>
        <p:spPr>
          <a:xfrm>
            <a:off x="1004515" y="12712700"/>
            <a:ext cx="506446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5D64-C42B-9A4E-A3DC-04D249A9D8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D1C9B-F75C-9D45-A410-926E6E5559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935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C4A512D1-1BF0-BA4D-815C-20891FA51384}"/>
              </a:ext>
            </a:extLst>
          </p:cNvPr>
          <p:cNvSpPr/>
          <p:nvPr userDrawn="1"/>
        </p:nvSpPr>
        <p:spPr>
          <a:xfrm rot="16200000" flipV="1">
            <a:off x="16706310" y="6050890"/>
            <a:ext cx="4251304" cy="11151572"/>
          </a:xfrm>
          <a:custGeom>
            <a:avLst/>
            <a:gdLst>
              <a:gd name="connsiteX0" fmla="*/ 2125652 w 2125652"/>
              <a:gd name="connsiteY0" fmla="*/ 0 h 5575786"/>
              <a:gd name="connsiteX1" fmla="*/ 0 w 2125652"/>
              <a:gd name="connsiteY1" fmla="*/ 0 h 5575786"/>
              <a:gd name="connsiteX2" fmla="*/ 0 w 2125652"/>
              <a:gd name="connsiteY2" fmla="*/ 5575786 h 5575786"/>
              <a:gd name="connsiteX3" fmla="*/ 1129161 w 2125652"/>
              <a:gd name="connsiteY3" fmla="*/ 5575786 h 557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652" h="5575786">
                <a:moveTo>
                  <a:pt x="2125652" y="0"/>
                </a:moveTo>
                <a:lnTo>
                  <a:pt x="0" y="0"/>
                </a:lnTo>
                <a:lnTo>
                  <a:pt x="0" y="5575786"/>
                </a:lnTo>
                <a:lnTo>
                  <a:pt x="1129161" y="5575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0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3EFDA2-5871-A54F-A908-A39892C2C7D7}"/>
              </a:ext>
            </a:extLst>
          </p:cNvPr>
          <p:cNvCxnSpPr/>
          <p:nvPr userDrawn="1"/>
        </p:nvCxnSpPr>
        <p:spPr>
          <a:xfrm>
            <a:off x="1011219" y="3937298"/>
            <a:ext cx="1118078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E03114-F0CC-EF44-B9DE-AED021E29EC3}"/>
              </a:ext>
            </a:extLst>
          </p:cNvPr>
          <p:cNvCxnSpPr/>
          <p:nvPr userDrawn="1"/>
        </p:nvCxnSpPr>
        <p:spPr>
          <a:xfrm>
            <a:off x="1011219" y="9122484"/>
            <a:ext cx="1118078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1784CA0-AF7F-1440-8270-6E6B82564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420" y="7527515"/>
            <a:ext cx="7302500" cy="1571398"/>
          </a:xfrm>
          <a:prstGeom prst="rect">
            <a:avLst/>
          </a:prstGeom>
        </p:spPr>
        <p:txBody>
          <a:bodyPr>
            <a:normAutofit/>
          </a:bodyPr>
          <a:lstStyle>
            <a:lvl1pPr marL="22226" indent="-22226">
              <a:spcBef>
                <a:spcPts val="0"/>
              </a:spcBef>
              <a:buNone/>
              <a:tabLst/>
              <a:defRPr lang="en-RU" sz="4800" b="1" i="0" kern="1200" dirty="0">
                <a:solidFill>
                  <a:schemeClr val="accent1"/>
                </a:solidFill>
                <a:latin typeface="Raleway Medium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</a:t>
            </a:r>
            <a:endParaRPr lang="en-US"/>
          </a:p>
          <a:p>
            <a:pPr lvl="0"/>
            <a:r>
              <a:rPr lang="ru-RU"/>
              <a:t>презентации </a:t>
            </a:r>
            <a:endParaRPr lang="en-RU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7891C24-1C95-DF47-BEF2-EDA9E6507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420" y="9501027"/>
            <a:ext cx="8563088" cy="2655106"/>
          </a:xfrm>
          <a:prstGeom prst="rect">
            <a:avLst/>
          </a:prstGeom>
        </p:spPr>
        <p:txBody>
          <a:bodyPr>
            <a:noAutofit/>
          </a:bodyPr>
          <a:lstStyle>
            <a:lvl1pPr marL="22226" indent="-22226">
              <a:spcBef>
                <a:spcPts val="0"/>
              </a:spcBef>
              <a:buNone/>
              <a:tabLst/>
              <a:defRPr lang="en-RU" sz="88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Заголовок презентации </a:t>
            </a:r>
            <a:endParaRPr lang="en-R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C31B4-CF0F-BC47-B778-DD4CE26FA3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A5E3FBE-3B2F-1847-82B3-0E4A0337D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8273" y="1978595"/>
            <a:ext cx="4285254" cy="1324534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C638884-DA48-4A04-B52C-51BD006B8E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267414" y="1"/>
            <a:ext cx="11138872" cy="11655426"/>
          </a:xfrm>
          <a:custGeom>
            <a:avLst/>
            <a:gdLst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67362 w 5567362"/>
              <a:gd name="connsiteY2" fmla="*/ 5827713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67362 w 5567362"/>
              <a:gd name="connsiteY2" fmla="*/ 2887744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55788 w 5567362"/>
              <a:gd name="connsiteY2" fmla="*/ 4855440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55788 w 5567362"/>
              <a:gd name="connsiteY2" fmla="*/ 4841792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9435"/>
              <a:gd name="connsiteY0" fmla="*/ 0 h 5827713"/>
              <a:gd name="connsiteX1" fmla="*/ 5567362 w 5569435"/>
              <a:gd name="connsiteY1" fmla="*/ 0 h 5827713"/>
              <a:gd name="connsiteX2" fmla="*/ 5569435 w 5569435"/>
              <a:gd name="connsiteY2" fmla="*/ 4807673 h 5827713"/>
              <a:gd name="connsiteX3" fmla="*/ 0 w 5569435"/>
              <a:gd name="connsiteY3" fmla="*/ 5827713 h 5827713"/>
              <a:gd name="connsiteX4" fmla="*/ 0 w 5569435"/>
              <a:gd name="connsiteY4" fmla="*/ 0 h 5827713"/>
              <a:gd name="connsiteX0" fmla="*/ 0 w 5569435"/>
              <a:gd name="connsiteY0" fmla="*/ 0 h 5827713"/>
              <a:gd name="connsiteX1" fmla="*/ 5567362 w 5569435"/>
              <a:gd name="connsiteY1" fmla="*/ 0 h 5827713"/>
              <a:gd name="connsiteX2" fmla="*/ 5569435 w 5569435"/>
              <a:gd name="connsiteY2" fmla="*/ 4807673 h 5827713"/>
              <a:gd name="connsiteX3" fmla="*/ 0 w 5569435"/>
              <a:gd name="connsiteY3" fmla="*/ 5827713 h 5827713"/>
              <a:gd name="connsiteX4" fmla="*/ 0 w 5569435"/>
              <a:gd name="connsiteY4" fmla="*/ 0 h 5827713"/>
              <a:gd name="connsiteX0" fmla="*/ 0 w 5567362"/>
              <a:gd name="connsiteY0" fmla="*/ 0 h 5827713"/>
              <a:gd name="connsiteX1" fmla="*/ 5567362 w 5567362"/>
              <a:gd name="connsiteY1" fmla="*/ 0 h 5827713"/>
              <a:gd name="connsiteX2" fmla="*/ 5555788 w 5567362"/>
              <a:gd name="connsiteY2" fmla="*/ 4848616 h 5827713"/>
              <a:gd name="connsiteX3" fmla="*/ 0 w 5567362"/>
              <a:gd name="connsiteY3" fmla="*/ 5827713 h 5827713"/>
              <a:gd name="connsiteX4" fmla="*/ 0 w 5567362"/>
              <a:gd name="connsiteY4" fmla="*/ 0 h 5827713"/>
              <a:gd name="connsiteX0" fmla="*/ 0 w 5569436"/>
              <a:gd name="connsiteY0" fmla="*/ 0 h 5827713"/>
              <a:gd name="connsiteX1" fmla="*/ 5567362 w 5569436"/>
              <a:gd name="connsiteY1" fmla="*/ 0 h 5827713"/>
              <a:gd name="connsiteX2" fmla="*/ 5569436 w 5569436"/>
              <a:gd name="connsiteY2" fmla="*/ 4848616 h 5827713"/>
              <a:gd name="connsiteX3" fmla="*/ 0 w 5569436"/>
              <a:gd name="connsiteY3" fmla="*/ 5827713 h 5827713"/>
              <a:gd name="connsiteX4" fmla="*/ 0 w 5569436"/>
              <a:gd name="connsiteY4" fmla="*/ 0 h 58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436" h="5827713">
                <a:moveTo>
                  <a:pt x="0" y="0"/>
                </a:moveTo>
                <a:lnTo>
                  <a:pt x="5567362" y="0"/>
                </a:lnTo>
                <a:cubicBezTo>
                  <a:pt x="5568053" y="1616205"/>
                  <a:pt x="5568745" y="3232411"/>
                  <a:pt x="5569436" y="4848616"/>
                </a:cubicBezTo>
                <a:lnTo>
                  <a:pt x="0" y="582771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834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C610F-F521-499F-A066-6C8A5AE59340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5483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0386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55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054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6360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24720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29527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40479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40779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9551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48953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05868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85900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85900"/>
            <a:fld id="{7F5CE725-7529-4258-B01D-3003D947B3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4859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15498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21945600" cy="1524000"/>
          </a:xfrm>
        </p:spPr>
        <p:txBody>
          <a:bodyPr anchor="b"/>
          <a:lstStyle>
            <a:lvl1pPr algn="l">
              <a:defRPr sz="455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2590800"/>
            <a:ext cx="13411200" cy="9601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2926"/>
            </a:lvl1pPr>
            <a:lvl2pPr marL="742932" indent="0">
              <a:buNone/>
              <a:defRPr sz="4550"/>
            </a:lvl2pPr>
            <a:lvl3pPr marL="1485862" indent="0">
              <a:buNone/>
              <a:defRPr sz="3900"/>
            </a:lvl3pPr>
            <a:lvl4pPr marL="2228794" indent="0">
              <a:buNone/>
              <a:defRPr sz="3250"/>
            </a:lvl4pPr>
            <a:lvl5pPr marL="2971726" indent="0">
              <a:buNone/>
              <a:defRPr sz="3250"/>
            </a:lvl5pPr>
            <a:lvl6pPr marL="3714658" indent="0">
              <a:buNone/>
              <a:defRPr sz="3250"/>
            </a:lvl6pPr>
            <a:lvl7pPr marL="4457588" indent="0">
              <a:buNone/>
              <a:defRPr sz="3250"/>
            </a:lvl7pPr>
            <a:lvl8pPr marL="5200520" indent="0">
              <a:buNone/>
              <a:defRPr sz="3250"/>
            </a:lvl8pPr>
            <a:lvl9pPr marL="5943452" indent="0">
              <a:buNone/>
              <a:defRPr sz="325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361920" y="2590800"/>
            <a:ext cx="7802880" cy="9601200"/>
          </a:xfrm>
        </p:spPr>
        <p:txBody>
          <a:bodyPr>
            <a:normAutofit/>
          </a:bodyPr>
          <a:lstStyle>
            <a:lvl1pPr>
              <a:defRPr sz="2926"/>
            </a:lvl1pPr>
            <a:lvl2pPr>
              <a:defRPr sz="2600"/>
            </a:lvl2pPr>
            <a:lvl3pPr>
              <a:defRPr sz="2276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99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902BA-B37A-4BCF-823F-729116F12956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DA55A-B075-452B-B322-89B7B567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7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0" y="1763558"/>
            <a:ext cx="24384000" cy="235128"/>
            <a:chOff x="0" y="1620267"/>
            <a:chExt cx="15841663" cy="432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 6"/>
            <p:cNvSpPr/>
            <p:nvPr/>
          </p:nvSpPr>
          <p:spPr>
            <a:xfrm>
              <a:off x="0" y="1908299"/>
              <a:ext cx="15841663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9065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1764283"/>
              <a:ext cx="15841663" cy="1440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9065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1620267"/>
              <a:ext cx="15841663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9065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Группа 10"/>
          <p:cNvGrpSpPr/>
          <p:nvPr/>
        </p:nvGrpSpPr>
        <p:grpSpPr>
          <a:xfrm>
            <a:off x="0" y="13284893"/>
            <a:ext cx="24384000" cy="49762"/>
            <a:chOff x="0" y="1764283"/>
            <a:chExt cx="1584166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11"/>
            <p:cNvSpPr/>
            <p:nvPr/>
          </p:nvSpPr>
          <p:spPr>
            <a:xfrm>
              <a:off x="0" y="1908299"/>
              <a:ext cx="15841663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9065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1764283"/>
              <a:ext cx="15841663" cy="1440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9065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3497021" y="13363521"/>
            <a:ext cx="887006" cy="352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6" tIns="53652" rIns="107266" bIns="53652" anchor="ctr"/>
          <a:lstStyle/>
          <a:p>
            <a:pPr marL="0" marR="0" lvl="0" indent="0" algn="ctr" defTabSz="1906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D0360-284C-42E7-AB81-6714D04B9E13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19065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1903728" rtl="0" eaLnBrk="0" fontAlgn="base" hangingPunct="0">
        <a:spcBef>
          <a:spcPct val="0"/>
        </a:spcBef>
        <a:spcAft>
          <a:spcPct val="0"/>
        </a:spcAft>
        <a:defRPr sz="9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2pPr>
      <a:lvl3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3pPr>
      <a:lvl4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4pPr>
      <a:lvl5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5pPr>
      <a:lvl6pPr marL="536352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6pPr>
      <a:lvl7pPr marL="1072682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7pPr>
      <a:lvl8pPr marL="1609016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8pPr>
      <a:lvl9pPr marL="2145360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9pPr>
    </p:titleStyle>
    <p:bodyStyle>
      <a:lvl1pPr marL="711804" indent="-711804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1pPr>
      <a:lvl2pPr marL="1546894" indent="-592230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380130" indent="-472662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3pPr>
      <a:lvl4pPr marL="3332938" indent="-472662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287604" indent="-472662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243098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196390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149678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102962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53288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06576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9870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813166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766446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719742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673022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626318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18960" y="549360"/>
            <a:ext cx="21944880" cy="22852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800" b="0" strike="noStrike" spc="-2">
                <a:solidFill>
                  <a:srgbClr val="000000"/>
                </a:solidFill>
                <a:latin typeface="Arial"/>
              </a:rPr>
              <a:t>Образец заголовка</a:t>
            </a:r>
            <a:endParaRPr lang="ru-RU" sz="8800" b="0" strike="noStrike" spc="-2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218960" y="3200400"/>
            <a:ext cx="21944880" cy="9051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ru-RU" sz="6400" b="0" strike="noStrike" spc="-2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1486080" lvl="1" indent="-570960">
              <a:lnSpc>
                <a:spcPct val="100000"/>
              </a:lnSpc>
              <a:spcBef>
                <a:spcPts val="1122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ru-RU" sz="5600" b="0" strike="noStrike" spc="-2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2286000" lvl="2" indent="-456480">
              <a:lnSpc>
                <a:spcPct val="100000"/>
              </a:lnSpc>
              <a:spcBef>
                <a:spcPts val="958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ru-RU" sz="4800" b="0" strike="noStrike" spc="-2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3200400" lvl="3" indent="-45648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ru-RU" sz="4000" b="0" strike="noStrike" spc="-2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4114800" lvl="4" indent="-456480">
              <a:lnSpc>
                <a:spcPct val="100000"/>
              </a:lnSpc>
              <a:spcBef>
                <a:spcPts val="800"/>
              </a:spcBef>
              <a:buClr>
                <a:srgbClr val="000000"/>
              </a:buClr>
              <a:buFont typeface="StarSymbol"/>
              <a:buChar char="»"/>
            </a:pPr>
            <a:r>
              <a:rPr lang="ru-RU" sz="4000" b="0" strike="noStrike" spc="-2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140" name="PlaceHolder 3"/>
          <p:cNvSpPr>
            <a:spLocks noGrp="1"/>
          </p:cNvSpPr>
          <p:nvPr>
            <p:ph type="dt"/>
          </p:nvPr>
        </p:nvSpPr>
        <p:spPr>
          <a:xfrm>
            <a:off x="1218960" y="12490560"/>
            <a:ext cx="5688720" cy="951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4800" b="0" strike="noStrike" spc="-2">
              <a:latin typeface="Times New Roman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ftr"/>
          </p:nvPr>
        </p:nvSpPr>
        <p:spPr>
          <a:xfrm>
            <a:off x="8331120" y="12490560"/>
            <a:ext cx="7720560" cy="951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4800" b="0" strike="noStrike" spc="-2">
              <a:latin typeface="Times New Roman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sldNum"/>
          </p:nvPr>
        </p:nvSpPr>
        <p:spPr>
          <a:xfrm>
            <a:off x="17475120" y="12490560"/>
            <a:ext cx="5688720" cy="951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B33A2D27-F8B0-451B-9D2B-1ABCD3999E88}" type="slidenum">
              <a:rPr lang="ru-RU" sz="2800" b="0" strike="noStrike" spc="-2">
                <a:solidFill>
                  <a:srgbClr val="000000"/>
                </a:solidFill>
                <a:latin typeface="Arial"/>
              </a:rPr>
              <a:t>‹#›</a:t>
            </a:fld>
            <a:endParaRPr lang="ru-RU" sz="2800" b="0" strike="noStrike" spc="-2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64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6160" indent="-685440" algn="l" defTabSz="1828800" rtl="0" eaLnBrk="1" latinLnBrk="0" hangingPunct="1">
        <a:lnSpc>
          <a:spcPct val="100000"/>
        </a:lnSpc>
        <a:spcBef>
          <a:spcPts val="1282"/>
        </a:spcBef>
        <a:buClr>
          <a:srgbClr val="000000"/>
        </a:buClr>
        <a:buFont typeface="Symbol" charset="2"/>
        <a:buChar char="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BC45A-60FA-8340-AFD1-07F997C2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34EA9D-E190-7D48-9BBA-7B5A5266C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5DDF-148D-B645-B2A4-40825A7E0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28DFC-88C2-47B7-A295-1F168A644C1A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73678-718A-604A-B3DD-11D2F339B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199CF-DD61-CD4E-901B-EC9ED5C56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D4521-5F1A-5544-B830-3F0816F034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3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61D2F-8827-4C1D-9B1D-297426A1A9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01.04.25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53641-4A54-4D87-81B3-BA368A3287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4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F9FAC-82B3-46EC-8175-615A0714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577746-3A46-4B6C-A505-0DFD76E7F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254CD0-DDA6-410F-AD8F-77D380200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FDFD-45CE-4FC9-8DCE-0926A6DCC4B7}" type="datetimeFigureOut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61099F-81DC-48C6-93AB-6FC9CA0F4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93642-B378-4534-B1E6-28D0FB2DD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2F96-6DCF-4F54-B9DE-3F6194BDC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9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4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4CF-DE2C-4ECC-8664-F0F13C4DAD19}" type="datetime1">
              <a:rPr lang="ru-RU" smtClean="0"/>
              <a:t>вт 01.04.25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3E31-7DEF-47C9-A409-671861931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5C9F8-FFA0-074F-9EC8-CC5956FC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45" y="1036219"/>
            <a:ext cx="21738054" cy="208343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/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6874A-4C45-5443-9A1A-85424E3E4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9544" y="12797401"/>
            <a:ext cx="21377020" cy="73025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spcBef>
                <a:spcPts val="0"/>
              </a:spcBef>
              <a:defRPr lang="en-RU" sz="2400" b="1" i="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9526" indent="-9526">
              <a:lnSpc>
                <a:spcPct val="90000"/>
              </a:lnSpc>
            </a:pPr>
            <a:r>
              <a:rPr lang="ru-RU"/>
              <a:t>Название презентации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462868-A707-5E4A-A122-10818F635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RU" sz="24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fld id="{86B9C5C9-860D-A248-8A59-A976BD8EEA31}" type="slidenum">
              <a:rPr lang="en-RU" smtClean="0"/>
              <a:pPr/>
              <a:t>‹#›</a:t>
            </a:fld>
            <a:endParaRPr lang="en-RU" sz="2400" b="1" i="0" kern="1200">
              <a:solidFill>
                <a:schemeClr val="tx1"/>
              </a:solidFill>
              <a:latin typeface="Raleway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0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n-RU" sz="6400" b="1" i="0" kern="1200" dirty="0">
          <a:solidFill>
            <a:schemeClr val="accent1"/>
          </a:solidFill>
          <a:latin typeface="Raleway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6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0" y="1763558"/>
            <a:ext cx="24384000" cy="235128"/>
            <a:chOff x="0" y="1620267"/>
            <a:chExt cx="15841663" cy="4320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 6"/>
            <p:cNvSpPr/>
            <p:nvPr/>
          </p:nvSpPr>
          <p:spPr>
            <a:xfrm>
              <a:off x="0" y="1908299"/>
              <a:ext cx="15841663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90657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8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1764283"/>
              <a:ext cx="15841663" cy="1440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90657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8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0" y="1620267"/>
              <a:ext cx="15841663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90657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800" dirty="0"/>
            </a:p>
          </p:txBody>
        </p:sp>
      </p:grpSp>
      <p:grpSp>
        <p:nvGrpSpPr>
          <p:cNvPr id="3" name="Группа 10"/>
          <p:cNvGrpSpPr/>
          <p:nvPr/>
        </p:nvGrpSpPr>
        <p:grpSpPr>
          <a:xfrm>
            <a:off x="0" y="13284893"/>
            <a:ext cx="24384000" cy="49762"/>
            <a:chOff x="0" y="1764283"/>
            <a:chExt cx="15841663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11"/>
            <p:cNvSpPr/>
            <p:nvPr/>
          </p:nvSpPr>
          <p:spPr>
            <a:xfrm>
              <a:off x="0" y="1908299"/>
              <a:ext cx="15841663" cy="1440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90657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8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1764283"/>
              <a:ext cx="15841663" cy="1440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90657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8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3497021" y="13363521"/>
            <a:ext cx="887006" cy="352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6" tIns="53652" rIns="107266" bIns="53652" anchor="ctr"/>
          <a:lstStyle/>
          <a:p>
            <a:pPr algn="ctr" defTabSz="1906576" fontAlgn="auto">
              <a:spcBef>
                <a:spcPts val="0"/>
              </a:spcBef>
              <a:spcAft>
                <a:spcPts val="0"/>
              </a:spcAft>
              <a:defRPr/>
            </a:pPr>
            <a:fld id="{B3ED0360-284C-42E7-AB81-6714D04B9E13}" type="slidenum"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pPr algn="ctr" defTabSz="190657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0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defTabSz="1903728" rtl="0" eaLnBrk="0" fontAlgn="base" hangingPunct="0">
        <a:spcBef>
          <a:spcPct val="0"/>
        </a:spcBef>
        <a:spcAft>
          <a:spcPct val="0"/>
        </a:spcAft>
        <a:defRPr sz="9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2pPr>
      <a:lvl3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3pPr>
      <a:lvl4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4pPr>
      <a:lvl5pPr algn="ctr" defTabSz="1903728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5pPr>
      <a:lvl6pPr marL="536352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6pPr>
      <a:lvl7pPr marL="1072682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7pPr>
      <a:lvl8pPr marL="1609016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8pPr>
      <a:lvl9pPr marL="2145360" algn="ctr" defTabSz="1905118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alibri" pitchFamily="34" charset="0"/>
        </a:defRPr>
      </a:lvl9pPr>
    </p:titleStyle>
    <p:bodyStyle>
      <a:lvl1pPr marL="711804" indent="-711804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7000" kern="1200">
          <a:solidFill>
            <a:schemeClr val="tx1"/>
          </a:solidFill>
          <a:latin typeface="+mn-lt"/>
          <a:ea typeface="+mn-ea"/>
          <a:cs typeface="+mn-cs"/>
        </a:defRPr>
      </a:lvl1pPr>
      <a:lvl2pPr marL="1546894" indent="-592230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380130" indent="-472662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3pPr>
      <a:lvl4pPr marL="3332938" indent="-472662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287604" indent="-472662" algn="l" defTabSz="190372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243098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196390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149678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102962" indent="-476646" algn="l" defTabSz="1906576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53288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906576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9870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3813166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4766446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6pPr>
      <a:lvl7pPr marL="5719742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7pPr>
      <a:lvl8pPr marL="6673022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8pPr>
      <a:lvl9pPr marL="7626318" algn="l" defTabSz="1906576" rtl="0" eaLnBrk="1" latinLnBrk="0" hangingPunct="1">
        <a:defRPr sz="3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38672" y="161256"/>
            <a:ext cx="11265972" cy="2308324"/>
            <a:chOff x="5880382" y="3688533"/>
            <a:chExt cx="5632986" cy="1154162"/>
          </a:xfrm>
        </p:grpSpPr>
        <p:sp>
          <p:nvSpPr>
            <p:cNvPr id="12" name="TextBox 11"/>
            <p:cNvSpPr txBox="1"/>
            <p:nvPr/>
          </p:nvSpPr>
          <p:spPr>
            <a:xfrm>
              <a:off x="7190357" y="3688533"/>
              <a:ext cx="4323011" cy="115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1828800" hangingPunct="1"/>
              <a:r>
                <a:rPr lang="ru-RU" sz="3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МОСКОВСКИЙ</a:t>
              </a:r>
            </a:p>
            <a:p>
              <a:pPr algn="l" defTabSz="1828800" hangingPunct="1"/>
              <a:r>
                <a:rPr lang="ru-RU" sz="3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АВТОМОБИЛЬНО-ДОРОЖНЫЙ</a:t>
              </a:r>
            </a:p>
            <a:p>
              <a:pPr algn="l" defTabSz="1828800" hangingPunct="1"/>
              <a:r>
                <a:rPr lang="ru-RU" sz="3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ГОСУДАРСТВЕННЫЙ ТЕХНИЧЕСКИЙ</a:t>
              </a:r>
            </a:p>
            <a:p>
              <a:pPr algn="l" defTabSz="1828800" hangingPunct="1"/>
              <a:r>
                <a:rPr lang="ru-RU" sz="3600" b="1" kern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УНИВЕРСИТЕТ (МАДИ)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382" y="3746196"/>
              <a:ext cx="1309975" cy="1085001"/>
            </a:xfrm>
            <a:prstGeom prst="rect">
              <a:avLst/>
            </a:prstGeom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1022045" y="4306656"/>
            <a:ext cx="22339910" cy="3176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80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Гуманитарные и социальные аспекты управления мобильностью в городах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F0A802-C044-4664-B086-C297F4FE62BC}"/>
              </a:ext>
            </a:extLst>
          </p:cNvPr>
          <p:cNvSpPr/>
          <p:nvPr/>
        </p:nvSpPr>
        <p:spPr>
          <a:xfrm>
            <a:off x="3128489" y="7997416"/>
            <a:ext cx="1812707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>
              <a:defRPr/>
            </a:pPr>
            <a:r>
              <a:rPr lang="ru-RU" sz="4800" b="1" kern="1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Трофименко Юрий Васильевич,</a:t>
            </a:r>
          </a:p>
          <a:p>
            <a:pPr defTabSz="1828800" hangingPunct="1"/>
            <a:r>
              <a:rPr lang="ru-RU" sz="4800" kern="1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заслуженный деятель науки РФ, д.т.н., профессор, зав. кафедрой </a:t>
            </a:r>
          </a:p>
          <a:p>
            <a:pPr defTabSz="1828800" hangingPunct="1">
              <a:defRPr/>
            </a:pPr>
            <a:r>
              <a:rPr lang="ru-RU" sz="4800" kern="1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«Инженерно-экологические инновации и комплексная безопасность» МАДИ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06666-81EB-B68C-A227-9AD31DF723C8}"/>
              </a:ext>
            </a:extLst>
          </p:cNvPr>
          <p:cNvSpPr txBox="1"/>
          <p:nvPr/>
        </p:nvSpPr>
        <p:spPr>
          <a:xfrm>
            <a:off x="4593088" y="11115297"/>
            <a:ext cx="1641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Инновационный исследовательский центр КТС СНГ </a:t>
            </a:r>
          </a:p>
          <a:p>
            <a:pPr defTabSz="1828800" hangingPunct="1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Конференция «Роль электрических видов транспорта в обеспечении устойчивой городской мобильности»</a:t>
            </a:r>
            <a:endParaRPr lang="ru-RU" sz="3600" kern="12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Москва, МГИМО, 3 апреля 2025 года</a:t>
            </a:r>
          </a:p>
        </p:txBody>
      </p:sp>
    </p:spTree>
    <p:extLst>
      <p:ext uri="{BB962C8B-B14F-4D97-AF65-F5344CB8AC3E}">
        <p14:creationId xmlns:p14="http://schemas.microsoft.com/office/powerpoint/2010/main" val="3142895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7A9A1-02AE-A3FB-D64D-66CB24B9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6" y="286968"/>
            <a:ext cx="23238592" cy="1278344"/>
          </a:xfrm>
        </p:spPr>
        <p:txBody>
          <a:bodyPr/>
          <a:lstStyle/>
          <a:p>
            <a:r>
              <a:rPr lang="ru-RU" sz="4800" dirty="0">
                <a:solidFill>
                  <a:schemeClr val="tx1"/>
                </a:solidFill>
                <a:latin typeface="Arial Narrow" panose="020B0606020202030204" pitchFamily="34" charset="0"/>
              </a:rPr>
              <a:t>Меры по регулированию транспортного спроса (2)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18FE4-6E40-AFB4-BB4F-8EED828A7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F306B3-73E9-CD50-7090-10054BED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1C223E31-7DEF-47C9-A409-6718619315D1}" type="slidenum">
              <a:rPr lang="ru-RU">
                <a:solidFill>
                  <a:srgbClr val="000000"/>
                </a:solidFill>
              </a:rPr>
              <a:pPr defTabSz="1828800" hangingPunct="1">
                <a:defRPr/>
              </a:pPr>
              <a:t>10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4F891-F4D9-574D-A0A1-B663A508733D}"/>
              </a:ext>
            </a:extLst>
          </p:cNvPr>
          <p:cNvSpPr txBox="1"/>
          <p:nvPr/>
        </p:nvSpPr>
        <p:spPr>
          <a:xfrm>
            <a:off x="1033050" y="1961456"/>
            <a:ext cx="22317900" cy="99719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1828800" hangingPunct="1">
              <a:spcBef>
                <a:spcPts val="1200"/>
              </a:spcBef>
              <a:defRPr/>
            </a:pPr>
            <a:r>
              <a:rPr lang="ru-RU" sz="40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3. Управление мобильностью: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финансовое обеспечение развития, повышение безопасности и качества услуг общественного пассажирского транспорта, обеспечение необходимой провозной способности систем ОПТ;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введение стандартов качества транспортного обслуживания населения, закрепление их в контрактах с перевозчиками;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создание городских магистральных систем наземного пассажирского транспорта (БРТ, ЛРТ, выделенные трамвайные линии);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создание мультимодальных систем общественного пассажирского транспорта – обеспечение легкости и доступности пересадок, координация расписаний, внедрение единой системы электронных проездных документов;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развитие инфраструктуры активных видов транспорта (велосипедное и пешеходное движение), средств индивидуальной мобильности – полосы для движения, парковки, пункты обслуживания и др.;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развитие систем совместного пользования транспортными средствами при условии обеспечения необходимых дезинфекционных мероприятий и мер индивидуальной защиты водителей и пассажиров (каршеринг, </a:t>
            </a:r>
            <a:r>
              <a:rPr lang="ru-RU" sz="3200" b="1" kern="1200" dirty="0" err="1">
                <a:latin typeface="Arial Narrow" panose="020B0606020202030204" pitchFamily="34" charset="0"/>
                <a:ea typeface="+mn-ea"/>
                <a:cs typeface="+mn-cs"/>
              </a:rPr>
              <a:t>байкшеринг</a:t>
            </a: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, карпулинг, райдшеринг, традиционное такси);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введение обоснованных ограничений на использование личного автотранспорта (дифференцированная плата за парковку, запрет парковки на определенных улицах; введение «зон с низкими выбросами»);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внедрение электронных приложений (мобильных сервисов) для пользователей транспортной системы, планирующих поездки, оптимизирующих маршруты движения и выбор вида транспорта;</a:t>
            </a:r>
          </a:p>
          <a:p>
            <a:pPr marL="571500" indent="-571500" algn="l" defTabSz="1828800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проведение информационных и разъяснительных компаний в средствах массовой информации, работа с общественностью.</a:t>
            </a:r>
          </a:p>
        </p:txBody>
      </p:sp>
    </p:spTree>
    <p:extLst>
      <p:ext uri="{BB962C8B-B14F-4D97-AF65-F5344CB8AC3E}">
        <p14:creationId xmlns:p14="http://schemas.microsoft.com/office/powerpoint/2010/main" val="39722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47" y="565266"/>
            <a:ext cx="23066302" cy="12535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6664" y="13189923"/>
            <a:ext cx="1959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903920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(НИУ ВШЭ, 2019)</a:t>
            </a:r>
            <a:endParaRPr lang="ru-RU" sz="2000" kern="1200" dirty="0">
              <a:solidFill>
                <a:prstClr val="black"/>
              </a:solidFill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00EA828C-7FC0-497C-BDCB-7195C18892AD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defTabSz="1828800" hangingPunct="1">
              <a:defRPr/>
            </a:pPr>
            <a:fld id="{1C223E31-7DEF-47C9-A409-6718619315D1}" type="slidenum">
              <a:rPr lang="ru-RU" sz="3200" smtClean="0"/>
              <a:pPr defTabSz="1828800" hangingPunct="1">
                <a:defRPr/>
              </a:pPr>
              <a:t>11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914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919CFE-8CE5-3C4E-AEB9-21976693F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643" y="8227122"/>
            <a:ext cx="2848483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828800" hangingPunct="1">
              <a:defRPr/>
            </a:pPr>
            <a:endParaRPr lang="ru-RU" sz="36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581A053-E170-D949-8F8C-6E5D75567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649" y="7101722"/>
            <a:ext cx="262960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828800" hangingPunct="1">
              <a:defRPr/>
            </a:pPr>
            <a:endParaRPr lang="ru-RU" sz="36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76CCE-562C-450B-97B1-BE4C87D6A270}"/>
              </a:ext>
            </a:extLst>
          </p:cNvPr>
          <p:cNvSpPr txBox="1"/>
          <p:nvPr/>
        </p:nvSpPr>
        <p:spPr>
          <a:xfrm>
            <a:off x="609600" y="226561"/>
            <a:ext cx="2316480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Moscow Sans Extrabold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tx1"/>
                </a:solidFill>
                <a:latin typeface="Arial Narrow" panose="020B0606020202030204" pitchFamily="34" charset="0"/>
              </a:rPr>
              <a:t>Хронология реализации мер по развитию электротранспорта в г. Москве (2013-2023гг)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11DFCB-A244-481F-9110-26DB4BD24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58593"/>
            <a:ext cx="23164800" cy="1239075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AF3BEA-A8C4-44E8-9AB6-1E3FD17E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5D4521-5F1A-5544-B830-3F0816F034D2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A2E22D-1456-96F5-7207-5EEBCB727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850" y="13180547"/>
            <a:ext cx="1950892" cy="513750"/>
          </a:xfrm>
          <a:prstGeom prst="rect">
            <a:avLst/>
          </a:prstGeom>
        </p:spPr>
      </p:pic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378EF64-7715-386C-36D1-81FD72572597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9791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C37982-0D04-48C2-81AD-A17F190AB723}"/>
              </a:ext>
            </a:extLst>
          </p:cNvPr>
          <p:cNvSpPr txBox="1"/>
          <p:nvPr/>
        </p:nvSpPr>
        <p:spPr>
          <a:xfrm>
            <a:off x="1534816" y="809415"/>
            <a:ext cx="22136322" cy="1329595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Moscow Sans Extrabold"/>
                <a:ea typeface="+mj-ea"/>
                <a:cs typeface="+mj-cs"/>
              </a:defRPr>
            </a:lvl1pPr>
          </a:lstStyle>
          <a:p>
            <a:pPr algn="l" defTabSz="1828800" hangingPunct="1"/>
            <a:r>
              <a:rPr lang="ru-RU" sz="4800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В структуре парка электробусов ГУП «Мосгортранс» на </a:t>
            </a:r>
            <a:r>
              <a:rPr lang="ru-RU" sz="4800" b="1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187 маршрутах </a:t>
            </a:r>
            <a:r>
              <a:rPr lang="ru-RU" sz="4800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две модели подвижного состава: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7B4DC-6A17-49BA-A274-1C09C9CDECB7}"/>
              </a:ext>
            </a:extLst>
          </p:cNvPr>
          <p:cNvSpPr txBox="1"/>
          <p:nvPr/>
        </p:nvSpPr>
        <p:spPr>
          <a:xfrm>
            <a:off x="4438652" y="2901655"/>
            <a:ext cx="621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ru-RU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ЛиАЗ-6274 Группа «ГАЗ»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5922F-3DF8-4F40-9EF0-D74A32A5001E}"/>
              </a:ext>
            </a:extLst>
          </p:cNvPr>
          <p:cNvSpPr txBox="1"/>
          <p:nvPr/>
        </p:nvSpPr>
        <p:spPr>
          <a:xfrm>
            <a:off x="14696332" y="2947047"/>
            <a:ext cx="670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ru-RU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КАМАЗ-6282 ПАО «КАМАЗ»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377B7D-0F92-49D2-B48A-4F2F3AE32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3" y="3731103"/>
            <a:ext cx="19792950" cy="998489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E2AF88-4749-40C1-8B56-75CB98A9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658732" y="12776201"/>
            <a:ext cx="5486400" cy="730250"/>
          </a:xfrm>
        </p:spPr>
        <p:txBody>
          <a:bodyPr/>
          <a:lstStyle/>
          <a:p>
            <a:pPr defTabSz="1828800" hangingPunct="1"/>
            <a:fld id="{555D4521-5F1A-5544-B830-3F0816F034D2}" type="slidenum">
              <a:rPr lang="ru-RU" b="1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13</a:t>
            </a:fld>
            <a:endParaRPr lang="ru-RU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15BC34-F263-45C7-9C2B-E423A2D22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850" y="13180547"/>
            <a:ext cx="1950892" cy="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21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9841EB3-9239-498B-A50D-86A22B33D6D4}"/>
              </a:ext>
            </a:extLst>
          </p:cNvPr>
          <p:cNvSpPr txBox="1"/>
          <p:nvPr/>
        </p:nvSpPr>
        <p:spPr>
          <a:xfrm>
            <a:off x="1174777" y="632255"/>
            <a:ext cx="22127558" cy="83099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defTabSz="1828800" hangingPunct="1">
              <a:defRPr/>
            </a:pPr>
            <a:r>
              <a:rPr lang="ru-RU" sz="48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rPr>
              <a:t>ГУП «Мосгортранс»: прогноз численности автобусов до 2030 года, шт.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191D1D-FAA1-4C6D-9BDE-075AF0462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850" y="13180547"/>
            <a:ext cx="1950892" cy="513750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4265F9C0-AB08-4F69-B8BF-7BAC5A829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970348"/>
              </p:ext>
            </p:extLst>
          </p:nvPr>
        </p:nvGraphicFramePr>
        <p:xfrm>
          <a:off x="11929485" y="1786417"/>
          <a:ext cx="11651930" cy="749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A415FD7-678B-4A74-962B-131897D9D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452"/>
              </p:ext>
            </p:extLst>
          </p:nvPr>
        </p:nvGraphicFramePr>
        <p:xfrm>
          <a:off x="819149" y="1786417"/>
          <a:ext cx="11372850" cy="730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EBC13C8-497F-45E4-A17D-A6CFCFC5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73750" y="12712701"/>
            <a:ext cx="5486400" cy="730250"/>
          </a:xfrm>
        </p:spPr>
        <p:txBody>
          <a:bodyPr/>
          <a:lstStyle/>
          <a:p>
            <a:pPr defTabSz="1828800" hangingPunct="1"/>
            <a:fld id="{555D4521-5F1A-5544-B830-3F0816F034D2}" type="slidenum">
              <a:rPr lang="ru-RU" b="1" kern="120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14</a:t>
            </a:fld>
            <a:endParaRPr lang="ru-RU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6726BC-AA5F-4795-A1F1-C4A162D3B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616" y="9399783"/>
            <a:ext cx="10474024" cy="4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4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463E406-857A-42C1-B49C-38A831EAA0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201025"/>
              </p:ext>
            </p:extLst>
          </p:nvPr>
        </p:nvGraphicFramePr>
        <p:xfrm>
          <a:off x="454696" y="2350362"/>
          <a:ext cx="12238990" cy="5731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23B9F0-B740-4C59-8B63-EB84A18590C3}"/>
              </a:ext>
            </a:extLst>
          </p:cNvPr>
          <p:cNvSpPr txBox="1"/>
          <p:nvPr/>
        </p:nvSpPr>
        <p:spPr>
          <a:xfrm>
            <a:off x="758541" y="8968208"/>
            <a:ext cx="119351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привод парка АТС с тяговым электроприводом в 2050 году потребуется от 50 млрд. </a:t>
            </a:r>
            <a:r>
              <a:rPr lang="ru-RU" sz="28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кВт.ч</a:t>
            </a: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электроэнергии (инновационный сценарий) до 210,65 млрд. </a:t>
            </a:r>
            <a:r>
              <a:rPr lang="ru-RU" sz="28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кВт.ч</a:t>
            </a: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(сценарий «1,5 градуса»).</a:t>
            </a:r>
          </a:p>
          <a:p>
            <a:pPr algn="l" defTabSz="1828800" hangingPunct="1">
              <a:defRPr/>
            </a:pPr>
            <a:endParaRPr lang="ru-RU" sz="28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algn="l" defTabSz="1828800" hangingPunct="1">
              <a:defRPr/>
            </a:pP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Как следует из Энергетической стратегии в 2035 году в России должно быть выработано 1076 млрд. </a:t>
            </a:r>
            <a:r>
              <a:rPr lang="ru-RU" sz="28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кВт.ч</a:t>
            </a: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электроэнергии, т.е. в 18,5 раз больше. Если мощности электрогенерации на 2050 год станутся такими же, то доля автомобильного электротранспорта в потреблении электроэнергии будет составлять менее 20%.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3DE7B-3545-4DF6-A741-4DCEB3ED92FB}"/>
              </a:ext>
            </a:extLst>
          </p:cNvPr>
          <p:cNvSpPr txBox="1"/>
          <p:nvPr/>
        </p:nvSpPr>
        <p:spPr>
          <a:xfrm>
            <a:off x="13072757" y="746698"/>
            <a:ext cx="112244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defRPr/>
            </a:pPr>
            <a:r>
              <a:rPr lang="ru-RU" sz="36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Результаты аппроксимации прогнозных значений прямых валовых выбросов ПГ автомобильным парком РФ, млн. т СО</a:t>
            </a:r>
            <a:r>
              <a:rPr lang="ru-RU" sz="2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ru-RU" sz="36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C93A063-6E10-460A-8576-B5F9A828F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565193"/>
              </p:ext>
            </p:extLst>
          </p:nvPr>
        </p:nvGraphicFramePr>
        <p:xfrm>
          <a:off x="12970657" y="2501024"/>
          <a:ext cx="11234806" cy="662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EBED14-616D-45AD-9755-EB68B00CFD44}"/>
              </a:ext>
            </a:extLst>
          </p:cNvPr>
          <p:cNvSpPr txBox="1"/>
          <p:nvPr/>
        </p:nvSpPr>
        <p:spPr>
          <a:xfrm>
            <a:off x="13488144" y="9399095"/>
            <a:ext cx="107173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ru-RU" sz="28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При реализации инновационного сценария выход на нулевые прямые выбросы ПГ парком АТС России может произойти в 2066 году, при реализации сценария «1,5 градуса» (декарбонизации) – в 2053 году. </a:t>
            </a:r>
          </a:p>
          <a:p>
            <a:pPr algn="l" defTabSz="1828800" hangingPunct="1">
              <a:defRPr/>
            </a:pP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Полученные прогнозные оценки подтверждают результаты ранее выполненных прогнозных оценок данного показателя, а также результаты аналогичных прогнозов, выполненных другими авторами (ЦЭНЭФ-XXI).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A49C3-540C-42D3-9583-EB65BE0BFE28}"/>
              </a:ext>
            </a:extLst>
          </p:cNvPr>
          <p:cNvSpPr txBox="1"/>
          <p:nvPr/>
        </p:nvSpPr>
        <p:spPr>
          <a:xfrm>
            <a:off x="454696" y="13004431"/>
            <a:ext cx="3848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ru-RU" sz="2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Источник: МАДИ, 2021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3DCDF2F-27D0-4CC4-B1D1-63AFBBAD264B}"/>
              </a:ext>
            </a:extLst>
          </p:cNvPr>
          <p:cNvSpPr txBox="1">
            <a:spLocks/>
          </p:cNvSpPr>
          <p:nvPr/>
        </p:nvSpPr>
        <p:spPr>
          <a:xfrm>
            <a:off x="1114523" y="414504"/>
            <a:ext cx="11846654" cy="265112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828800"/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Прогноз дополнительных энергетических мощностей для обеспечения зарядки электромобилей и производства водорода для ТЭ автомобильного парка РФ до 2050 года, </a:t>
            </a:r>
            <a:b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млн </a:t>
            </a:r>
            <a:r>
              <a:rPr lang="ru-RU" sz="3600" b="1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кВтч</a:t>
            </a:r>
            <a:endParaRPr lang="ru-RU" sz="3600" b="1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FBFF58A0-AB8E-7C69-029A-6250B092FF4F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295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69545" y="223944"/>
            <a:ext cx="22667446" cy="1386744"/>
          </a:xfrm>
        </p:spPr>
        <p:txBody>
          <a:bodyPr/>
          <a:lstStyle/>
          <a:p>
            <a:r>
              <a:rPr lang="ru-RU" sz="5600" dirty="0"/>
              <a:t>Прогноз объемов продаж новых ЭТС в России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828800" hangingPunct="1">
              <a:defRPr/>
            </a:pPr>
            <a:fld id="{86B9C5C9-860D-A248-8A59-A976BD8EEA31}" type="slidenum">
              <a:rPr lang="en-RU">
                <a:solidFill>
                  <a:srgbClr val="000000"/>
                </a:solidFill>
              </a:rPr>
              <a:pPr defTabSz="1828800" hangingPunct="1">
                <a:defRPr/>
              </a:pPr>
              <a:t>16</a:t>
            </a:fld>
            <a:endParaRPr lang="en-RU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768979" y="1711252"/>
            <a:ext cx="114060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Прогноз объема поставок электромобилей в парк РФ по методике МАДИ и по данным Концепции по развитию производства и использования электрического автомобильного транспорта в России до 2030 года*), ед.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F9351-0D8B-459C-8809-ADA0A01C3FAB}"/>
              </a:ext>
            </a:extLst>
          </p:cNvPr>
          <p:cNvSpPr txBox="1"/>
          <p:nvPr/>
        </p:nvSpPr>
        <p:spPr>
          <a:xfrm>
            <a:off x="12209784" y="11245749"/>
            <a:ext cx="120453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>
              <a:defRPr/>
            </a:pPr>
            <a:r>
              <a:rPr lang="ru-RU" sz="2400" kern="1200" dirty="0">
                <a:latin typeface="Raleway" pitchFamily="2" charset="-52"/>
                <a:ea typeface="+mn-ea"/>
                <a:cs typeface="+mn-cs"/>
              </a:rPr>
              <a:t>*) РП от 23.08.2021 № 2290-р «Об утверждении </a:t>
            </a:r>
            <a:r>
              <a:rPr lang="ru-RU" sz="2400" b="1" kern="1200" dirty="0">
                <a:latin typeface="Raleway" pitchFamily="2" charset="-52"/>
                <a:ea typeface="+mn-ea"/>
                <a:cs typeface="+mn-cs"/>
              </a:rPr>
              <a:t>Концепции</a:t>
            </a:r>
            <a:r>
              <a:rPr lang="ru-RU" sz="2400" kern="1200" dirty="0">
                <a:latin typeface="Raleway" pitchFamily="2" charset="-52"/>
                <a:ea typeface="+mn-ea"/>
                <a:cs typeface="+mn-cs"/>
              </a:rPr>
              <a:t> по развитию производства и использования электрического автомобильного транспорта в РФ на период до 2030 г, целевых показателей по производству электрического автомобильного транспорта и развитию зарядной инфраструктуры на период до 2030 г; плана мероприятий по развитию производства и использованию электрического автомобильного транспорта в РФ на период до 2024 г»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9EBE90E-8953-4E7C-A2BF-BF211ABB78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760653"/>
              </p:ext>
            </p:extLst>
          </p:nvPr>
        </p:nvGraphicFramePr>
        <p:xfrm>
          <a:off x="11688542" y="3873919"/>
          <a:ext cx="12695458" cy="713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F6A00E42-6D31-45DC-B074-5AD566113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840868-1B0C-4E11-93E1-6B2CCDA74A9D}"/>
              </a:ext>
            </a:extLst>
          </p:cNvPr>
          <p:cNvSpPr/>
          <p:nvPr/>
        </p:nvSpPr>
        <p:spPr>
          <a:xfrm>
            <a:off x="600104" y="1729128"/>
            <a:ext cx="11591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Технологические изменения, необходимые для достижения конкурентоспособности электромобилей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5E9D9-2B55-DCAB-6F38-84F463A707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7"/>
          <a:stretch/>
        </p:blipFill>
        <p:spPr>
          <a:xfrm>
            <a:off x="146648" y="2939088"/>
            <a:ext cx="11468374" cy="10124180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225F3C9C-CDE2-4BF3-97A3-31E3A57C277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24384000" cy="1505184"/>
          </a:xfrm>
          <a:prstGeom prst="rect">
            <a:avLst/>
          </a:prstGeom>
          <a:solidFill>
            <a:schemeClr val="bg1"/>
          </a:solidFill>
          <a:ln w="50800" cmpd="dbl"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7510" tIns="143648" rIns="107510" bIns="143648" anchor="ctr">
            <a:noAutofit/>
          </a:bodyPr>
          <a:lstStyle/>
          <a:p>
            <a:pPr defTabSz="1828800" hangingPunct="1">
              <a:lnSpc>
                <a:spcPct val="90000"/>
              </a:lnSpc>
              <a:defRPr/>
            </a:pPr>
            <a:r>
              <a:rPr lang="ru-RU" sz="4800" b="1" kern="12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Требования по достижению конкурентоспособности автомобилей с тяговым электроприводом и  прогноз поставок электромобилей в РФ</a:t>
            </a:r>
          </a:p>
        </p:txBody>
      </p:sp>
    </p:spTree>
    <p:extLst>
      <p:ext uri="{BB962C8B-B14F-4D97-AF65-F5344CB8AC3E}">
        <p14:creationId xmlns:p14="http://schemas.microsoft.com/office/powerpoint/2010/main" val="11729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36969"/>
            <a:ext cx="21945600" cy="114652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 Narrow" panose="020B0606020202030204" pitchFamily="34" charset="0"/>
              </a:rPr>
              <a:t>Характеристики разных видов транспорта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 b="4424"/>
          <a:stretch/>
        </p:blipFill>
        <p:spPr bwMode="auto">
          <a:xfrm>
            <a:off x="0" y="2330278"/>
            <a:ext cx="10708640" cy="374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08161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914400" hangingPunct="1">
              <a:defRPr/>
            </a:pP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Ориентировочные значения использования городской территории различными видами транспорта</a:t>
            </a:r>
            <a:endParaRPr lang="ru-RU" sz="2800" b="1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127249"/>
            <a:ext cx="1219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hangingPunct="1">
              <a:spcBef>
                <a:spcPts val="2400"/>
              </a:spcBef>
              <a:spcAft>
                <a:spcPts val="2400"/>
              </a:spcAft>
              <a:defRPr/>
            </a:pP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+mn-cs"/>
              </a:rPr>
              <a:t>Потенциал (пасс./ч) пропускной способности 3,5 м полосы проезжей части при 100%-ном заполнении ТС</a:t>
            </a:r>
          </a:p>
        </p:txBody>
      </p:sp>
      <p:pic>
        <p:nvPicPr>
          <p:cNvPr id="7" name="Picture 107769" descr="D:\MADI\our_articles\2019_вело_монография\pics\1.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7204974"/>
            <a:ext cx="11303000" cy="60502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2192000" y="1160729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defTabSz="914400" hangingPunct="1">
              <a:defRPr/>
            </a:pP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Транспортная работа, приходящаяся на выброс 1 т СО</a:t>
            </a:r>
            <a:r>
              <a:rPr lang="ru-RU" sz="3200" b="1" kern="1200" baseline="-250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br>
              <a:rPr lang="ru-RU" sz="3200" b="1" kern="1200" baseline="-250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100%-ном заполнении ТС</a:t>
            </a:r>
            <a:endParaRPr lang="ru-RU" sz="3200" b="1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107772" descr="D:\MADI\our_articles\2019_вело_монография\pics\1.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320" y="2833792"/>
            <a:ext cx="11303000" cy="8402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2192000" y="11358888"/>
            <a:ext cx="1219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914400" hangingPunct="1">
              <a:defRPr/>
            </a:pPr>
            <a:r>
              <a:rPr lang="en-US" sz="36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Botma</a:t>
            </a:r>
            <a:r>
              <a:rPr lang="en-US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Traffic Operation of Bicycle Traffic / H. </a:t>
            </a:r>
            <a:r>
              <a:rPr lang="en-US" sz="36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Botma</a:t>
            </a:r>
            <a:r>
              <a:rPr lang="en-US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H. Papendrecht // Transportation Research Record. – №1320. − 1991. – Pp. 65-72.</a:t>
            </a:r>
            <a:endParaRPr lang="ru-RU" sz="36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339322" y="3094893"/>
            <a:ext cx="2220740" cy="79130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59063" y="2361217"/>
            <a:ext cx="4149578" cy="36604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08029" y="7420708"/>
            <a:ext cx="2345234" cy="5784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>
              <a:defRPr/>
            </a:pPr>
            <a:endParaRPr lang="ru-RU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C51528EF-DF1B-CDE3-322C-BCD083499A94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5004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B53341-CB26-45B8-8F16-52FCFC03EB1D}"/>
              </a:ext>
            </a:extLst>
          </p:cNvPr>
          <p:cNvSpPr txBox="1"/>
          <p:nvPr/>
        </p:nvSpPr>
        <p:spPr>
          <a:xfrm>
            <a:off x="0" y="1629136"/>
            <a:ext cx="82058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      А - скоростная веломагистраль (СВМ)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7B56D66-E686-47C4-81C9-C4BDDB0E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594708" y="8485632"/>
            <a:ext cx="4555028" cy="4896544"/>
          </a:xfrm>
          <a:prstGeom prst="rect">
            <a:avLst/>
          </a:prstGeom>
          <a:noFill/>
          <a:ln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520789-0843-4F24-8F23-381ADB5D5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4" y="8051678"/>
            <a:ext cx="5528072" cy="5272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5C4599-69FC-428B-83C1-CE86CBC5A598}"/>
              </a:ext>
            </a:extLst>
          </p:cNvPr>
          <p:cNvSpPr txBox="1"/>
          <p:nvPr/>
        </p:nvSpPr>
        <p:spPr>
          <a:xfrm>
            <a:off x="-189080" y="7808525"/>
            <a:ext cx="765229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D - </a:t>
            </a: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изолированная велодорожка, примыкающая к пешеходной дороге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C80707-270B-4472-8967-5645864F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47" y="2326285"/>
            <a:ext cx="9527578" cy="537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E1DEBE-E773-43FD-BD0C-DE1369101295}"/>
              </a:ext>
            </a:extLst>
          </p:cNvPr>
          <p:cNvSpPr txBox="1"/>
          <p:nvPr/>
        </p:nvSpPr>
        <p:spPr>
          <a:xfrm>
            <a:off x="7849548" y="1649176"/>
            <a:ext cx="99574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B - </a:t>
            </a: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изолированная велодорожка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524872-63B7-4E81-904D-B8B252C15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0407" y="2356865"/>
            <a:ext cx="5511238" cy="53789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F72774-D30D-4C0A-B83A-6FC65F8AD70C}"/>
              </a:ext>
            </a:extLst>
          </p:cNvPr>
          <p:cNvSpPr txBox="1"/>
          <p:nvPr/>
        </p:nvSpPr>
        <p:spPr>
          <a:xfrm>
            <a:off x="17807044" y="1598605"/>
            <a:ext cx="657695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914400" hangingPunct="1">
              <a:defRPr/>
            </a:pP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С – изолированная велодорожка, примыкающая к дороге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A0429A-5F0D-4D55-9F5F-AC61CBEC477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6265" y="8482121"/>
            <a:ext cx="5838662" cy="49191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8C2DC8-0E50-4FD6-9302-04404AA29089}"/>
              </a:ext>
            </a:extLst>
          </p:cNvPr>
          <p:cNvSpPr txBox="1"/>
          <p:nvPr/>
        </p:nvSpPr>
        <p:spPr>
          <a:xfrm>
            <a:off x="7016263" y="7881242"/>
            <a:ext cx="583866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hangingPunct="1">
              <a:defRPr/>
            </a:pP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Е - велополоса на проезжей части дороги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8A69235-4F72-42F4-99D0-E19180305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56" y="2213665"/>
            <a:ext cx="6722708" cy="55221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1BE5DE-E965-4FBF-8737-F15C9D0CD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4117" y="8562840"/>
            <a:ext cx="5321402" cy="46943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BB80F3-5AEB-486F-B6E7-4FD0E98B032A}"/>
              </a:ext>
            </a:extLst>
          </p:cNvPr>
          <p:cNvSpPr txBox="1"/>
          <p:nvPr/>
        </p:nvSpPr>
        <p:spPr>
          <a:xfrm>
            <a:off x="13142037" y="7881242"/>
            <a:ext cx="5725926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hangingPunct="1"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F</a:t>
            </a: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 - велополоса на пешеходной </a:t>
            </a:r>
          </a:p>
          <a:p>
            <a:pPr defTabSz="914400" hangingPunct="1">
              <a:defRPr/>
            </a:pP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дороге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021C32-0470-4EE1-B46F-77E91DF3E295}"/>
              </a:ext>
            </a:extLst>
          </p:cNvPr>
          <p:cNvSpPr txBox="1"/>
          <p:nvPr/>
        </p:nvSpPr>
        <p:spPr>
          <a:xfrm>
            <a:off x="19428862" y="7881240"/>
            <a:ext cx="487005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hangingPunct="1">
              <a:defRPr/>
            </a:pPr>
            <a:r>
              <a:rPr lang="en-US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G - </a:t>
            </a: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жилая улица </a:t>
            </a:r>
          </a:p>
          <a:p>
            <a:pPr defTabSz="914400" hangingPunct="1">
              <a:defRPr/>
            </a:pPr>
            <a:r>
              <a:rPr lang="ru-RU" sz="32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(совмещенное движение)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31166778-4038-4348-86E8-3D37003D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91" y="280320"/>
            <a:ext cx="22336218" cy="13240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Классификация велосипедных дорог (полос)</a:t>
            </a:r>
          </a:p>
        </p:txBody>
      </p:sp>
      <p:sp>
        <p:nvSpPr>
          <p:cNvPr id="2" name="Номер слайда 4">
            <a:extLst>
              <a:ext uri="{FF2B5EF4-FFF2-40B4-BE49-F238E27FC236}">
                <a16:creationId xmlns:a16="http://schemas.microsoft.com/office/drawing/2014/main" id="{5DA7EDCB-B92F-F251-7723-FFEEAD849EF6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2502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67EB0-CAF9-4084-979D-A85B4FA3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440" y="325556"/>
            <a:ext cx="19751040" cy="102846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Основные параметры велосипедных дорог разных категорий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52DAFD6-9CC7-4C60-A0DE-8676E915B5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031683"/>
              </p:ext>
            </p:extLst>
          </p:nvPr>
        </p:nvGraphicFramePr>
        <p:xfrm>
          <a:off x="0" y="2393553"/>
          <a:ext cx="12938080" cy="10456406"/>
        </p:xfrm>
        <a:graphic>
          <a:graphicData uri="http://schemas.openxmlformats.org/drawingml/2006/table">
            <a:tbl>
              <a:tblPr firstRow="1" firstCol="1" bandRow="1"/>
              <a:tblGrid>
                <a:gridCol w="4125492">
                  <a:extLst>
                    <a:ext uri="{9D8B030D-6E8A-4147-A177-3AD203B41FA5}">
                      <a16:colId xmlns:a16="http://schemas.microsoft.com/office/drawing/2014/main" val="2863204348"/>
                    </a:ext>
                  </a:extLst>
                </a:gridCol>
                <a:gridCol w="1108442">
                  <a:extLst>
                    <a:ext uri="{9D8B030D-6E8A-4147-A177-3AD203B41FA5}">
                      <a16:colId xmlns:a16="http://schemas.microsoft.com/office/drawing/2014/main" val="4279406788"/>
                    </a:ext>
                  </a:extLst>
                </a:gridCol>
                <a:gridCol w="1197426">
                  <a:extLst>
                    <a:ext uri="{9D8B030D-6E8A-4147-A177-3AD203B41FA5}">
                      <a16:colId xmlns:a16="http://schemas.microsoft.com/office/drawing/2014/main" val="114689714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71612677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54356323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7676803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73984023"/>
                    </a:ext>
                  </a:extLst>
                </a:gridCol>
                <a:gridCol w="1034112">
                  <a:extLst>
                    <a:ext uri="{9D8B030D-6E8A-4147-A177-3AD203B41FA5}">
                      <a16:colId xmlns:a16="http://schemas.microsoft.com/office/drawing/2014/main" val="3493107323"/>
                    </a:ext>
                  </a:extLst>
                </a:gridCol>
              </a:tblGrid>
              <a:tr h="432108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Категория велосипедных</a:t>
                      </a:r>
                      <a:r>
                        <a:rPr lang="ru-RU" sz="2800" b="1" baseline="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дорог (полос)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071206"/>
                  </a:ext>
                </a:extLst>
              </a:tr>
              <a:tr h="4321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800" b="1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b="1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2800" b="1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b="1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ru-RU" sz="2800" b="1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41667"/>
                  </a:ext>
                </a:extLst>
              </a:tr>
              <a:tr h="127226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Расчетная интенсивность движения </a:t>
                      </a:r>
                      <a:r>
                        <a:rPr lang="en-US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авт./</a:t>
                      </a:r>
                      <a:r>
                        <a:rPr lang="ru-RU" sz="2800" dirty="0" err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сут</a:t>
                      </a: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627097"/>
                  </a:ext>
                </a:extLst>
              </a:tr>
              <a:tr h="43210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Число полос движения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1…2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1…2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41575"/>
                  </a:ext>
                </a:extLst>
              </a:tr>
              <a:tr h="179311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Минимальное значение ширины, м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проезжей части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обочины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0,75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1,25…2,5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1,25…2,5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665742"/>
                  </a:ext>
                </a:extLst>
              </a:tr>
              <a:tr h="230428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Радиус кривых в плане, м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при устройстве виража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при отсутствии виража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563521"/>
                  </a:ext>
                </a:extLst>
              </a:tr>
              <a:tr h="127226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Максимальный допустимый продольный уклон, ‰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725010"/>
                  </a:ext>
                </a:extLst>
              </a:tr>
              <a:tr h="43210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Поперечный уклон, ‰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794936"/>
                  </a:ext>
                </a:extLst>
              </a:tr>
              <a:tr h="83765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Расстояние видимости, м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818550"/>
                  </a:ext>
                </a:extLst>
              </a:tr>
              <a:tr h="12483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Расчетная скорость движения, км/ч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30-40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&lt;15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521380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9589E8-8F27-45A7-A666-331F12C7F164}"/>
              </a:ext>
            </a:extLst>
          </p:cNvPr>
          <p:cNvSpPr/>
          <p:nvPr/>
        </p:nvSpPr>
        <p:spPr>
          <a:xfrm>
            <a:off x="310680" y="13065986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hangingPunct="1"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Источник: </a:t>
            </a:r>
            <a:r>
              <a:rPr lang="ru-RU" sz="2400" dirty="0" err="1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БАСт</a:t>
            </a:r>
            <a: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 (Германия)</a:t>
            </a:r>
            <a:endParaRPr lang="ru-RU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3479A9-3970-41C5-AFEF-C299D984B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2776"/>
          <a:stretch/>
        </p:blipFill>
        <p:spPr>
          <a:xfrm>
            <a:off x="13202723" y="2275917"/>
            <a:ext cx="11181278" cy="1045640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08EF33-A12A-4003-911B-8E575FA8BD82}"/>
              </a:ext>
            </a:extLst>
          </p:cNvPr>
          <p:cNvSpPr/>
          <p:nvPr/>
        </p:nvSpPr>
        <p:spPr>
          <a:xfrm>
            <a:off x="13399256" y="2275917"/>
            <a:ext cx="7746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hangingPunct="1">
              <a:defRPr/>
            </a:pPr>
            <a:r>
              <a:rPr lang="ru-RU" sz="3600" b="1" kern="1200" dirty="0">
                <a:solidFill>
                  <a:srgbClr val="C00000"/>
                </a:solidFill>
                <a:latin typeface="Calibri"/>
                <a:ea typeface="+mn-ea"/>
                <a:cs typeface="Arial" panose="020B0604020202020204" pitchFamily="34" charset="0"/>
              </a:rPr>
              <a:t>А - Скоростная веломагистраль (СВМ)</a:t>
            </a:r>
            <a:endParaRPr lang="ru-RU" sz="3600" kern="1200" dirty="0">
              <a:solidFill>
                <a:srgbClr val="C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4AE3D11F-9BBC-B236-64B9-2D6F195FB143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0130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B4DCD-2292-4FBA-8931-CCB43BA6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7" y="1000764"/>
            <a:ext cx="17861757" cy="1109551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ea typeface="Calibri" panose="020F0502020204030204" pitchFamily="34" charset="0"/>
              </a:rPr>
              <a:t>Ключевые тренды, определяющие кардинальную трансформацию транспортного комплекса до 2030 года:</a:t>
            </a:r>
            <a:endParaRPr lang="ru-RU" sz="48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7E2B6-EA04-4D65-91F5-06BE20E4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78507"/>
            <a:ext cx="17787664" cy="1096444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диверсификация источников энергии 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на транспорте (электрификация, водородные технологии);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цифровизация, 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беспилотные, высокоавтоматизированные транспортные средства, интеллектуальные транспортные системы, сочетание автоматизированного вождения и автоматизированной логистики; 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 формирование комфортной и безопасной </a:t>
            </a:r>
            <a:r>
              <a:rPr lang="ru-RU" sz="40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информационно-коммуникационной среды, </a:t>
            </a:r>
            <a:r>
              <a:rPr lang="ru-RU" sz="4000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мультимодальность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, совместное владение транспортными средствами;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</a:rPr>
              <a:t>управление мобильностью, транспортным поведением разных фокус-групп населения и индивидуумов для повышения качества жизни, уменьшения социального и цифрового неравенства; персонализация транспортных услуг;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минимизация </a:t>
            </a:r>
            <a:r>
              <a:rPr lang="ru-RU" sz="40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рисков потери экологической устойчивости 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транспортных систем в связи с внешними вызовами, климатическими изменениями, природно- и </a:t>
            </a:r>
            <a:r>
              <a:rPr lang="ru-RU" sz="4000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энергоресурсными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 ограничениями; 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деградация природных и техногенных ландшафтов 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включает вопросы «качества жизни» </a:t>
            </a:r>
          </a:p>
          <a:p>
            <a:pPr algn="just">
              <a:spcBef>
                <a:spcPts val="1200"/>
              </a:spcBef>
              <a:buFont typeface="Wingdings" panose="05000000000000000000" pitchFamily="2" charset="2"/>
              <a:buChar char="v"/>
              <a:tabLst>
                <a:tab pos="900430" algn="l"/>
                <a:tab pos="1177290" algn="l"/>
              </a:tabLst>
            </a:pPr>
            <a:r>
              <a:rPr lang="ru-RU" sz="4000" dirty="0">
                <a:latin typeface="Arial Narrow" panose="020B0606020202030204" pitchFamily="34" charset="0"/>
                <a:ea typeface="Calibri" panose="020F0502020204030204" pitchFamily="34" charset="0"/>
              </a:rPr>
              <a:t>формирование </a:t>
            </a:r>
            <a:r>
              <a:rPr lang="ru-RU" sz="4000" b="1" dirty="0">
                <a:solidFill>
                  <a:srgbClr val="7030A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цифровых двойников </a:t>
            </a:r>
            <a:r>
              <a:rPr lang="ru-RU" sz="4000" dirty="0">
                <a:latin typeface="Arial Narrow" panose="020B0606020202030204" pitchFamily="34" charset="0"/>
                <a:ea typeface="Calibri" panose="020F0502020204030204" pitchFamily="34" charset="0"/>
              </a:rPr>
              <a:t>транспортных объектов и технологий, биометрических ИТС управления транспортными средствами</a:t>
            </a:r>
            <a:r>
              <a:rPr lang="ru-RU" sz="4000" b="1" dirty="0"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6DA33B-28C6-4122-BCA7-2BD23B6B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23705" y="12712701"/>
            <a:ext cx="1483894" cy="730250"/>
          </a:xfrm>
        </p:spPr>
        <p:txBody>
          <a:bodyPr/>
          <a:lstStyle/>
          <a:p>
            <a:fld id="{1C223E31-7DEF-47C9-A409-6718619315D1}" type="slidenum">
              <a:rPr lang="ru-RU" smtClean="0"/>
              <a:t>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0E6A8-2922-4572-AE22-3D767CB92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804" y="1011475"/>
            <a:ext cx="6164302" cy="8697886"/>
          </a:xfrm>
          <a:prstGeom prst="rect">
            <a:avLst/>
          </a:prstGeom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79B97D2B-0A71-4E09-8418-E7D7063F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804" y="10021300"/>
            <a:ext cx="6133196" cy="31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D364CFBB-DC0B-4F75-9C00-3A13C8D701E7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defTabSz="1828800" hangingPunct="1">
              <a:defRPr/>
            </a:pPr>
            <a:fld id="{1C223E31-7DEF-47C9-A409-6718619315D1}" type="slidenum">
              <a:rPr lang="ru-RU" smtClean="0">
                <a:solidFill>
                  <a:srgbClr val="000000"/>
                </a:solidFill>
              </a:rPr>
              <a:pPr defTabSz="1828800" hangingPunct="1">
                <a:defRPr/>
              </a:pPr>
              <a:t>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19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D7308-6BC0-4756-9244-071AA434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10" y="153544"/>
            <a:ext cx="22930338" cy="1019908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Схема вариантов расположения сети велосипедных дорог на территории микрорайона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0B2357-AA07-48A9-A137-5E3C2B673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4" y="1696606"/>
            <a:ext cx="7823956" cy="71803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8A4FF-D5AD-4C59-87E2-168310FA47A6}"/>
              </a:ext>
            </a:extLst>
          </p:cNvPr>
          <p:cNvSpPr txBox="1"/>
          <p:nvPr/>
        </p:nvSpPr>
        <p:spPr>
          <a:xfrm flipH="1">
            <a:off x="114093" y="1090145"/>
            <a:ext cx="730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1 – существующие велодорожки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2F489B-B55F-4395-80CA-3BA80D28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821" y="1705082"/>
            <a:ext cx="8102822" cy="7189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FF6D3-4DDF-46C9-AE27-F97C468755EA}"/>
              </a:ext>
            </a:extLst>
          </p:cNvPr>
          <p:cNvSpPr txBox="1"/>
          <p:nvPr/>
        </p:nvSpPr>
        <p:spPr>
          <a:xfrm>
            <a:off x="8017821" y="1139818"/>
            <a:ext cx="582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2 – велодорожки без СВМ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142942-5F4A-41D8-BC10-E948D087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394" y="1722666"/>
            <a:ext cx="8079272" cy="7189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994544-28E6-4B64-B241-60C3683811DA}"/>
              </a:ext>
            </a:extLst>
          </p:cNvPr>
          <p:cNvSpPr txBox="1"/>
          <p:nvPr/>
        </p:nvSpPr>
        <p:spPr>
          <a:xfrm>
            <a:off x="16219240" y="1139164"/>
            <a:ext cx="4985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3 – </a:t>
            </a:r>
            <a:r>
              <a:rPr lang="ru-RU" sz="2800" b="1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велосеть</a:t>
            </a:r>
            <a:r>
              <a:rPr lang="ru-RU" sz="2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 с СВМ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AF057058-F70E-41C2-96A2-C925EA22F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422685"/>
              </p:ext>
            </p:extLst>
          </p:nvPr>
        </p:nvGraphicFramePr>
        <p:xfrm>
          <a:off x="1939055" y="9614925"/>
          <a:ext cx="20692346" cy="2434662"/>
        </p:xfrm>
        <a:graphic>
          <a:graphicData uri="http://schemas.openxmlformats.org/drawingml/2006/table">
            <a:tbl>
              <a:tblPr firstRow="1" firstCol="1" bandRow="1"/>
              <a:tblGrid>
                <a:gridCol w="2016838">
                  <a:extLst>
                    <a:ext uri="{9D8B030D-6E8A-4147-A177-3AD203B41FA5}">
                      <a16:colId xmlns:a16="http://schemas.microsoft.com/office/drawing/2014/main" val="2167746975"/>
                    </a:ext>
                  </a:extLst>
                </a:gridCol>
                <a:gridCol w="1847032">
                  <a:extLst>
                    <a:ext uri="{9D8B030D-6E8A-4147-A177-3AD203B41FA5}">
                      <a16:colId xmlns:a16="http://schemas.microsoft.com/office/drawing/2014/main" val="1568763168"/>
                    </a:ext>
                  </a:extLst>
                </a:gridCol>
                <a:gridCol w="2076438">
                  <a:extLst>
                    <a:ext uri="{9D8B030D-6E8A-4147-A177-3AD203B41FA5}">
                      <a16:colId xmlns:a16="http://schemas.microsoft.com/office/drawing/2014/main" val="1258747021"/>
                    </a:ext>
                  </a:extLst>
                </a:gridCol>
                <a:gridCol w="1792176">
                  <a:extLst>
                    <a:ext uri="{9D8B030D-6E8A-4147-A177-3AD203B41FA5}">
                      <a16:colId xmlns:a16="http://schemas.microsoft.com/office/drawing/2014/main" val="3799284694"/>
                    </a:ext>
                  </a:extLst>
                </a:gridCol>
                <a:gridCol w="1899138">
                  <a:extLst>
                    <a:ext uri="{9D8B030D-6E8A-4147-A177-3AD203B41FA5}">
                      <a16:colId xmlns:a16="http://schemas.microsoft.com/office/drawing/2014/main" val="3305178243"/>
                    </a:ext>
                  </a:extLst>
                </a:gridCol>
                <a:gridCol w="1899140">
                  <a:extLst>
                    <a:ext uri="{9D8B030D-6E8A-4147-A177-3AD203B41FA5}">
                      <a16:colId xmlns:a16="http://schemas.microsoft.com/office/drawing/2014/main" val="49735177"/>
                    </a:ext>
                  </a:extLst>
                </a:gridCol>
                <a:gridCol w="2022230">
                  <a:extLst>
                    <a:ext uri="{9D8B030D-6E8A-4147-A177-3AD203B41FA5}">
                      <a16:colId xmlns:a16="http://schemas.microsoft.com/office/drawing/2014/main" val="4227635777"/>
                    </a:ext>
                  </a:extLst>
                </a:gridCol>
                <a:gridCol w="2954216">
                  <a:extLst>
                    <a:ext uri="{9D8B030D-6E8A-4147-A177-3AD203B41FA5}">
                      <a16:colId xmlns:a16="http://schemas.microsoft.com/office/drawing/2014/main" val="3109605595"/>
                    </a:ext>
                  </a:extLst>
                </a:gridCol>
                <a:gridCol w="4185138">
                  <a:extLst>
                    <a:ext uri="{9D8B030D-6E8A-4147-A177-3AD203B41FA5}">
                      <a16:colId xmlns:a16="http://schemas.microsoft.com/office/drawing/2014/main" val="1542990501"/>
                    </a:ext>
                  </a:extLst>
                </a:gridCol>
              </a:tblGrid>
              <a:tr h="9546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Вариант </a:t>
                      </a:r>
                      <a:r>
                        <a:rPr lang="en-US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категория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(синий)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8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(зеленый)</a:t>
                      </a:r>
                      <a:endParaRPr lang="ru-RU" sz="2800" b="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ru-RU" sz="2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(желтый)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ru-RU" sz="2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(желтый)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(красный)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(красный)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b="1" dirty="0">
                        <a:solidFill>
                          <a:srgbClr val="7030A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7030A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(фиолетовый)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Соотношение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транспортной работы велосипедистов и автомобилистов,%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167734"/>
                  </a:ext>
                </a:extLst>
              </a:tr>
              <a:tr h="493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2580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5328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,6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7*10</a:t>
                      </a:r>
                      <a:r>
                        <a:rPr lang="en-US" sz="2800" b="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800" b="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099578"/>
                  </a:ext>
                </a:extLst>
              </a:tr>
              <a:tr h="493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3930</a:t>
                      </a:r>
                      <a:endParaRPr lang="ru-RU" sz="2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3880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3850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1610</a:t>
                      </a:r>
                      <a:endParaRPr lang="ru-RU" sz="280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5328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554330"/>
                  </a:ext>
                </a:extLst>
              </a:tr>
              <a:tr h="4933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3290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3930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3880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3850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1140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5328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7,2</a:t>
                      </a: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529219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399672" y="8841089"/>
            <a:ext cx="9324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hangingPunct="1"/>
            <a:r>
              <a:rPr lang="ru-RU" sz="36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Протяженность </a:t>
            </a:r>
            <a:r>
              <a:rPr lang="ru-RU" sz="3600" b="1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велодорог</a:t>
            </a:r>
            <a:r>
              <a:rPr lang="ru-RU" sz="36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разных категорий, м </a:t>
            </a:r>
            <a:endParaRPr lang="ru-RU" sz="3600" b="1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2955" y="12049587"/>
            <a:ext cx="22731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Расчеты показали, что даже сравнительно небольшая протяженность скоростных </a:t>
            </a:r>
            <a:r>
              <a:rPr lang="ru-RU" sz="32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веломагистралей</a:t>
            </a:r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(СВМ) (3,29 км) резко увеличивает транспортный потенциал велотранспортной сети (с 0,5 до 7,2%)</a:t>
            </a: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23D003E3-EA6D-6866-B03D-7AF0663109EF}"/>
              </a:ext>
            </a:extLst>
          </p:cNvPr>
          <p:cNvSpPr txBox="1">
            <a:spLocks/>
          </p:cNvSpPr>
          <p:nvPr/>
        </p:nvSpPr>
        <p:spPr>
          <a:xfrm>
            <a:off x="23137216" y="12980057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5AA324-486D-4EE8-D659-5DC1E87C2D94}"/>
              </a:ext>
            </a:extLst>
          </p:cNvPr>
          <p:cNvSpPr/>
          <p:nvPr/>
        </p:nvSpPr>
        <p:spPr>
          <a:xfrm>
            <a:off x="0" y="13100791"/>
            <a:ext cx="239841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defTabSz="914400" hangingPunct="1">
              <a:defRPr/>
            </a:pPr>
            <a:r>
              <a:rPr lang="ru-RU" sz="24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Источник: МАДИ</a:t>
            </a:r>
            <a:endParaRPr lang="ru-RU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1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760" y="2492728"/>
            <a:ext cx="22606230" cy="37856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 defTabSz="914400" hangingPunct="1">
              <a:defRPr/>
            </a:pPr>
            <a:r>
              <a:rPr lang="ru-RU" sz="4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Для развития активных способов передвижения в городах, ликвидации транспортных заторов на УДС при существующем или перспективном уровне автомобилизации даже при наличии полностью автономных автомобилей </a:t>
            </a:r>
            <a:r>
              <a:rPr lang="ru-RU" sz="40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необходимо научиться управлять мобильностью </a:t>
            </a:r>
            <a:r>
              <a:rPr lang="ru-RU" sz="4000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(транспортным спросом и  транспортным поведением) </a:t>
            </a:r>
            <a:r>
              <a:rPr lang="ru-RU" sz="4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каждого городского жителя в реальном времени</a:t>
            </a:r>
            <a:r>
              <a:rPr lang="ru-RU" sz="4000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, предлагая ему выбор из ограниченного набора стереотипов транспортного поведения, построенных на основе технологически подкрепленных этических норм или правил.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0760" y="9522296"/>
            <a:ext cx="22606230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 defTabSz="914400" hangingPunct="1">
              <a:defRPr/>
            </a:pPr>
            <a:r>
              <a:rPr lang="ru-RU" sz="4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Изменить транспортное поведение можно двумя способами:</a:t>
            </a:r>
          </a:p>
          <a:p>
            <a:pPr algn="l" defTabSz="914400" hangingPunct="1">
              <a:defRPr/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— заменить один установленный стереотип транспортного поведения другим (например, вместо общественного транспорта использовать личный автомобиль по пути на работу); </a:t>
            </a:r>
          </a:p>
          <a:p>
            <a:pPr algn="l" defTabSz="914400" hangingPunct="1">
              <a:defRPr/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- внедрить стереотип поведения, ориентированный на специальные ситуации (например, </a:t>
            </a:r>
            <a:r>
              <a:rPr lang="ru-RU" sz="40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мультимодальный</a:t>
            </a: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выбор транспорта вместо одномодального).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760" y="6853932"/>
            <a:ext cx="226062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>
              <a:defRPr/>
            </a:pPr>
            <a:r>
              <a:rPr lang="ru-RU" sz="44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lang="ru-RU" sz="44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Управление мобильностью  </a:t>
            </a:r>
            <a:r>
              <a:rPr lang="ru-RU" sz="44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— это ориентированное на  конкретную цель влияние на </a:t>
            </a:r>
            <a:r>
              <a:rPr lang="ru-RU" sz="4400" i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транспортное поведение </a:t>
            </a:r>
            <a:r>
              <a:rPr lang="ru-RU" sz="44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путем реализации координационных, информационных, организационных и консультативных мер с привлечением широкого круга специалистов.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ED7308-6BC0-4756-9244-071AA434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70954"/>
            <a:ext cx="24383998" cy="101990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Управление мобильностью – вектор переориентации транспортного спроса на немоторизованные виды транспорта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BFFCCF-32C4-2957-2E6B-8E873E1584B2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198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70" y="439616"/>
            <a:ext cx="21945600" cy="1143000"/>
          </a:xfrm>
        </p:spPr>
        <p:txBody>
          <a:bodyPr/>
          <a:lstStyle/>
          <a:p>
            <a:pPr algn="l"/>
            <a:r>
              <a:rPr lang="ru-RU" sz="4800" b="1" dirty="0">
                <a:latin typeface="Arial Narrow" panose="020B0606020202030204" pitchFamily="34" charset="0"/>
              </a:rPr>
              <a:t>Принципы управления мобильностью (1)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674" y="1768748"/>
            <a:ext cx="24243325" cy="1127173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Целевая направленность </a:t>
            </a:r>
          </a:p>
          <a:p>
            <a:pPr marL="0" indent="0">
              <a:buNone/>
            </a:pPr>
            <a:r>
              <a:rPr lang="ru-RU" sz="4000" dirty="0">
                <a:latin typeface="Arial Narrow" panose="020B0606020202030204" pitchFamily="34" charset="0"/>
              </a:rPr>
              <a:t>Управление мобильностью преследует транспортно-политические цели: обеспечение устойчивости транспорта или сокращения пробега автотранспортных средств, поощрение пешеходного и велосипедного движения, охраны здоровья.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2. Ориентация на целевые группы </a:t>
            </a:r>
          </a:p>
          <a:p>
            <a:pPr marL="0" indent="0">
              <a:buNone/>
            </a:pPr>
            <a:r>
              <a:rPr lang="ru-RU" sz="4000" dirty="0">
                <a:latin typeface="Arial Narrow" panose="020B0606020202030204" pitchFamily="34" charset="0"/>
              </a:rPr>
              <a:t>Управление мобильностью направлено на целевые группы, имеющие схожий функционал с точки зрения их транспортного поведения либо другие общие интересы. Целевые группы могут быть ограничены своей принадлежностью к единому пространству (например, жители одного района), социально-демографической группе (например, пенсионеры), некой общей жизненной ситуации (например, переезд) или единому учреждению, способствующему созданию трафика (например, сотрудники одной компании, ученики одной школы).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3. Фокус на транспортное поведение и появление движения </a:t>
            </a:r>
          </a:p>
          <a:p>
            <a:pPr marL="0" indent="0">
              <a:buNone/>
            </a:pPr>
            <a:r>
              <a:rPr lang="ru-RU" sz="4000" dirty="0">
                <a:latin typeface="Arial Narrow" panose="020B0606020202030204" pitchFamily="34" charset="0"/>
              </a:rPr>
              <a:t>Управление мобильностью всегда подходит к  решению проблем с точки зрения определяющих факторов индивидуальных транспортного поведения (например, выбор транспортных средств) или причин движения (например, распределение жилья в  пространстве, работа, снабжение). Оно допускает, что на  поведение в  сфере мобильности сильно влияют индивидуальные предпочтения, привычки, возможности и  уровни информации, определяющие конкретные меры, концепции и стратегии.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" y="13014774"/>
            <a:ext cx="233139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A8DC3-54FF-31D8-04EB-DB349CF6B489}"/>
              </a:ext>
            </a:extLst>
          </p:cNvPr>
          <p:cNvSpPr txBox="1">
            <a:spLocks/>
          </p:cNvSpPr>
          <p:nvPr/>
        </p:nvSpPr>
        <p:spPr>
          <a:xfrm>
            <a:off x="23313933" y="12944215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7343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3108"/>
            <a:ext cx="24384000" cy="160842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ru-RU" sz="4800" b="1" dirty="0">
                <a:latin typeface="Arial Narrow" panose="020B0606020202030204" pitchFamily="34" charset="0"/>
              </a:rPr>
              <a:t>Принципы управления мобильностью (2)</a:t>
            </a:r>
            <a:br>
              <a:rPr lang="ru-RU" sz="4800" b="1" dirty="0">
                <a:latin typeface="Arial Narrow" panose="020B0606020202030204" pitchFamily="34" charset="0"/>
              </a:rPr>
            </a:br>
            <a:endParaRPr lang="ru-RU" sz="4800" b="1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4EB62D-5742-84CC-9F58-4733B306D248}"/>
              </a:ext>
            </a:extLst>
          </p:cNvPr>
          <p:cNvSpPr txBox="1">
            <a:spLocks/>
          </p:cNvSpPr>
          <p:nvPr/>
        </p:nvSpPr>
        <p:spPr>
          <a:xfrm>
            <a:off x="23137216" y="12981599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1AB5C5-8431-0C18-8AAA-CD2F7CF3E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64" y="1745432"/>
            <a:ext cx="17904895" cy="11236167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4. Работа по внедрению комплекса мер</a:t>
            </a:r>
          </a:p>
          <a:p>
            <a:pPr marL="0" indent="0">
              <a:buNone/>
            </a:pPr>
            <a:r>
              <a:rPr lang="ru-RU" sz="4000" dirty="0">
                <a:latin typeface="Arial Narrow" panose="020B0606020202030204" pitchFamily="34" charset="0"/>
              </a:rPr>
              <a:t>Задействованы координирующие, информационные, организационные и консультирующие меры (зачастую их называют «мягкими мерами»). При длительном времени реализации этим не ограничиваются и применяют нормативные, монетарные и инфраструктурные меры, в  том числе так называемые «жесткие меры».</a:t>
            </a:r>
            <a:endParaRPr lang="ru-RU" sz="4000" b="1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5. Координация, взаимодействие различных участников</a:t>
            </a:r>
          </a:p>
          <a:p>
            <a:pPr marL="0" indent="0">
              <a:buNone/>
            </a:pPr>
            <a:r>
              <a:rPr lang="ru-RU" sz="4000" dirty="0">
                <a:latin typeface="Arial Narrow" panose="020B0606020202030204" pitchFamily="34" charset="0"/>
              </a:rPr>
              <a:t>Управление мобильностью требует тесного сотрудничества между различными субъектами государственного управления, транспортными компаниями и поставщиками транспортных услуг и ассоциаций. В процесс также включаются «генераторы» трафика,   т. е. школы, вузы или места проведения мероприятий. </a:t>
            </a:r>
            <a:r>
              <a:rPr lang="ru-RU" sz="4000" dirty="0">
                <a:solidFill>
                  <a:srgbClr val="C00000"/>
                </a:solidFill>
                <a:latin typeface="Arial Narrow" panose="020B0606020202030204" pitchFamily="34" charset="0"/>
              </a:rPr>
              <a:t>Ключевую роль играют в этом процессе муниципалитеты.</a:t>
            </a:r>
            <a:r>
              <a:rPr lang="ru-RU" sz="4000" dirty="0">
                <a:latin typeface="Arial Narrow" panose="020B060602020203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6. Продолжительность и характер процесса</a:t>
            </a:r>
          </a:p>
          <a:p>
            <a:pPr marL="0" indent="0">
              <a:buNone/>
            </a:pPr>
            <a:r>
              <a:rPr lang="ru-RU" sz="4000" dirty="0">
                <a:latin typeface="Arial Narrow" panose="020B0606020202030204" pitchFamily="34" charset="0"/>
              </a:rPr>
              <a:t>Управление мобильностью  — длительный процесс, основанный на мероприятиях, которые постоянно оцениваются и развиваются. Управление мобильностью относится к общественному транспорту (включая коммерческий транспорт). В  области грузового транспорта и  логистики существует понятие «Транспортный менеджмент», идеи которого аналогичны.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D140B-2203-96AF-FE75-AFAD133A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598" y="4854056"/>
            <a:ext cx="6733402" cy="47029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94A09A6-25B3-65E7-5233-6D8FA91B2D17}"/>
              </a:ext>
            </a:extLst>
          </p:cNvPr>
          <p:cNvSpPr/>
          <p:nvPr/>
        </p:nvSpPr>
        <p:spPr>
          <a:xfrm>
            <a:off x="-1" y="13014774"/>
            <a:ext cx="233139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</p:spTree>
    <p:extLst>
      <p:ext uri="{BB962C8B-B14F-4D97-AF65-F5344CB8AC3E}">
        <p14:creationId xmlns:p14="http://schemas.microsoft.com/office/powerpoint/2010/main" val="3209702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97858"/>
            <a:ext cx="24384000" cy="116055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ru-RU" sz="4800" b="1" dirty="0">
                <a:latin typeface="Arial Narrow" panose="020B0606020202030204" pitchFamily="34" charset="0"/>
              </a:rPr>
              <a:t>    Цели управления мобильностью: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165" y="2092568"/>
            <a:ext cx="23085666" cy="11025552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улучшение доступа к более </a:t>
            </a:r>
            <a:r>
              <a:rPr lang="ru-RU" sz="4400" dirty="0" err="1">
                <a:latin typeface="Arial Narrow" panose="020B0606020202030204" pitchFamily="34" charset="0"/>
              </a:rPr>
              <a:t>экологичному</a:t>
            </a:r>
            <a:r>
              <a:rPr lang="ru-RU" sz="4400" dirty="0">
                <a:latin typeface="Arial Narrow" panose="020B0606020202030204" pitchFamily="34" charset="0"/>
              </a:rPr>
              <a:t> виду транспорта;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использование потенциала мульти- и </a:t>
            </a:r>
            <a:r>
              <a:rPr lang="ru-RU" sz="4400" dirty="0" err="1">
                <a:latin typeface="Arial Narrow" panose="020B0606020202030204" pitchFamily="34" charset="0"/>
              </a:rPr>
              <a:t>интермодальности</a:t>
            </a:r>
            <a:r>
              <a:rPr lang="ru-RU" sz="4400" dirty="0">
                <a:latin typeface="Arial Narrow" panose="020B0606020202030204" pitchFamily="34" charset="0"/>
              </a:rPr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сокращение трафика и использования моторизованного индивидуального транспорта (количество поездок, расстояния);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улучшение координации и связей между видами транспорта;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повышение экономической эффективности всей транспортной системы (включая энергопотребление);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уменьшение негативных последствий транспортной деятельности (шум, вредные вещества, вибрации, электромагнитные поля, воздействие на здоровье людей, растительный и животный мир);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4400" dirty="0">
                <a:latin typeface="Arial Narrow" panose="020B0606020202030204" pitchFamily="34" charset="0"/>
              </a:rPr>
              <a:t>повышение уровня транспортной безопасности и требований к перемещению, особенно для определенных целевых групп (дети, пожилые люди и т. д.).</a:t>
            </a:r>
            <a:endParaRPr lang="ru-RU" sz="4400" b="1" dirty="0">
              <a:latin typeface="Arial Narrow" panose="020B060602020203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4400" b="1" dirty="0">
                <a:latin typeface="Arial Narrow" panose="020B0606020202030204" pitchFamily="34" charset="0"/>
              </a:rPr>
              <a:t>Таким образом, управление мобильностью затрагивает четыре ключевых социально значимых аспекта качества жизни: окружающая среда, здравоохранение, финансовые расходы и безопасность.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3047730"/>
            <a:ext cx="2342524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04DDF1-4B57-81BF-7734-BA16EA8CBFAA}"/>
              </a:ext>
            </a:extLst>
          </p:cNvPr>
          <p:cNvSpPr txBox="1">
            <a:spLocks/>
          </p:cNvSpPr>
          <p:nvPr/>
        </p:nvSpPr>
        <p:spPr>
          <a:xfrm>
            <a:off x="23270135" y="12979410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908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5464"/>
            <a:ext cx="24384000" cy="1409048"/>
          </a:xfrm>
          <a:solidFill>
            <a:schemeClr val="bg1"/>
          </a:solidFill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Поводы для применения технологий управления мобильностью</a:t>
            </a:r>
            <a:br>
              <a:rPr lang="ru-RU" sz="4800" b="1" dirty="0">
                <a:latin typeface="Arial Narrow" panose="020B0606020202030204" pitchFamily="34" charset="0"/>
              </a:rPr>
            </a:br>
            <a:br>
              <a:rPr lang="ru-RU" sz="4800" b="1" dirty="0">
                <a:latin typeface="Arial Narrow" panose="020B0606020202030204" pitchFamily="34" charset="0"/>
              </a:rPr>
            </a:br>
            <a:endParaRPr lang="ru-RU" sz="4800" b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165" y="2074984"/>
            <a:ext cx="23085666" cy="11025552"/>
          </a:xfrm>
          <a:solidFill>
            <a:schemeClr val="bg1"/>
          </a:solidFill>
        </p:spPr>
        <p:txBody>
          <a:bodyPr/>
          <a:lstStyle/>
          <a:p>
            <a:pPr marL="685800" indent="-685800">
              <a:buAutoNum type="alphaLcParenR"/>
            </a:pPr>
            <a:r>
              <a:rPr lang="ru-RU" sz="4800" b="1" dirty="0">
                <a:latin typeface="Arial Narrow" panose="020B0606020202030204" pitchFamily="34" charset="0"/>
              </a:rPr>
              <a:t>Проблемно-ориентированные </a:t>
            </a:r>
          </a:p>
          <a:p>
            <a:pPr marL="0" indent="0">
              <a:buNone/>
            </a:pPr>
            <a:r>
              <a:rPr lang="ru-RU" sz="38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Нехватка парковочных мест, дефицит доступности территории для общественного транспорта, проблемы обеспечения безопасности движения или транспортные заторы. </a:t>
            </a:r>
            <a:r>
              <a:rPr lang="ru-RU" sz="3800" b="1" dirty="0">
                <a:latin typeface="Arial Narrow" panose="020B0606020202030204" pitchFamily="34" charset="0"/>
              </a:rPr>
              <a:t>Управление мобильностью в сфере эксплуатации решает проблемы на локальных участках территории с помощью разных мероприятий. Например, путем введения </a:t>
            </a:r>
            <a:r>
              <a:rPr lang="ru-RU" sz="3800" b="1" dirty="0" err="1">
                <a:latin typeface="Arial Narrow" panose="020B0606020202030204" pitchFamily="34" charset="0"/>
              </a:rPr>
              <a:t>JobTicket</a:t>
            </a:r>
            <a:r>
              <a:rPr lang="ru-RU" sz="3800" b="1" dirty="0">
                <a:latin typeface="Arial Narrow" panose="020B0606020202030204" pitchFamily="34" charset="0"/>
              </a:rPr>
              <a:t> (проездного для сотрудников), определения мест для парковки </a:t>
            </a:r>
            <a:r>
              <a:rPr lang="ru-RU" sz="3800" b="1" dirty="0" err="1">
                <a:latin typeface="Arial Narrow" panose="020B0606020202030204" pitchFamily="34" charset="0"/>
              </a:rPr>
              <a:t>каршеринга</a:t>
            </a:r>
            <a:r>
              <a:rPr lang="ru-RU" sz="3800" b="1" dirty="0">
                <a:latin typeface="Arial Narrow" panose="020B0606020202030204" pitchFamily="34" charset="0"/>
              </a:rPr>
              <a:t> или других мер могут сократить или устранить необходимость в парковочных местах, что может учитываться в плане застройки. </a:t>
            </a:r>
          </a:p>
          <a:p>
            <a:pPr marL="0" indent="0">
              <a:buNone/>
            </a:pPr>
            <a:r>
              <a:rPr lang="ru-RU" sz="4800" b="1" dirty="0">
                <a:latin typeface="Arial Narrow" panose="020B0606020202030204" pitchFamily="34" charset="0"/>
              </a:rPr>
              <a:t>б) Стратегические </a:t>
            </a:r>
          </a:p>
          <a:p>
            <a:pPr marL="0" indent="0">
              <a:buNone/>
            </a:pPr>
            <a:r>
              <a:rPr lang="ru-RU" sz="3800" b="1" i="1" dirty="0">
                <a:latin typeface="Arial Narrow" panose="020B0606020202030204" pitchFamily="34" charset="0"/>
              </a:rPr>
              <a:t>Стратегический подход направлен на использование управления мобильностью для достижения положительных эффектов на общегородском уровне в отношении достижения целей транспортной и экологической политики </a:t>
            </a:r>
            <a:r>
              <a:rPr lang="ru-RU" sz="3800" b="1" dirty="0">
                <a:latin typeface="Arial Narrow" panose="020B0606020202030204" pitchFamily="34" charset="0"/>
              </a:rPr>
              <a:t>на уровне муниципалитетов</a:t>
            </a:r>
            <a:r>
              <a:rPr lang="ru-RU" sz="3800" b="1" i="1" dirty="0">
                <a:latin typeface="Arial Narrow" panose="020B0606020202030204" pitchFamily="34" charset="0"/>
              </a:rPr>
              <a:t>. </a:t>
            </a:r>
            <a:r>
              <a:rPr lang="ru-RU" sz="3800" b="1" dirty="0">
                <a:latin typeface="Arial Narrow" panose="020B0606020202030204" pitchFamily="34" charset="0"/>
              </a:rPr>
              <a:t>В основе лежит уменьшение прироста трафика моторизованного индивидуального транспорта и связанных с  этим негативных последствий. Цели транспортной политики муниципалитетов зачастую являются частью стратегии улучшения экологических условий. </a:t>
            </a:r>
          </a:p>
          <a:p>
            <a:pPr marL="0" indent="0">
              <a:buNone/>
            </a:pPr>
            <a:r>
              <a:rPr lang="ru-RU" sz="4800" b="1" dirty="0">
                <a:latin typeface="Arial Narrow" panose="020B0606020202030204" pitchFamily="34" charset="0"/>
              </a:rPr>
              <a:t>в) Проектные</a:t>
            </a:r>
          </a:p>
          <a:p>
            <a:pPr marL="0" indent="0">
              <a:buNone/>
            </a:pPr>
            <a:r>
              <a:rPr lang="ru-RU" sz="3800" b="1" dirty="0">
                <a:latin typeface="Arial Narrow" panose="020B0606020202030204" pitchFamily="34" charset="0"/>
              </a:rPr>
              <a:t>Ограниченные по времени проекты в пилотных регионах позволяют протестировать разработанные меры управления мобильностью при решении транспортных проблем.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3047730"/>
            <a:ext cx="231647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CE0F97-43C6-12FB-ED84-0060AA5A9D64}"/>
              </a:ext>
            </a:extLst>
          </p:cNvPr>
          <p:cNvSpPr txBox="1">
            <a:spLocks/>
          </p:cNvSpPr>
          <p:nvPr/>
        </p:nvSpPr>
        <p:spPr>
          <a:xfrm>
            <a:off x="23164796" y="12891172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568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1012"/>
            <a:ext cx="24384000" cy="1714460"/>
          </a:xfrm>
          <a:solidFill>
            <a:schemeClr val="bg1"/>
          </a:solidFill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Эффективность технологий управления мобильностью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8792" y="2678049"/>
            <a:ext cx="21674408" cy="8644447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4000" b="1" dirty="0">
                <a:latin typeface="Arial Narrow" panose="020B0606020202030204" pitchFamily="34" charset="0"/>
              </a:rPr>
              <a:t>Управление мобильностью благодаря своему поведенческому подходу </a:t>
            </a: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находит потенциальные решения транспортных проблем, которые недоступны для классического набора инфраструктурных и эксплуатационных мероприятий.</a:t>
            </a:r>
          </a:p>
          <a:p>
            <a:pPr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4000" b="1" dirty="0">
                <a:latin typeface="Arial Narrow" panose="020B0606020202030204" pitchFamily="34" charset="0"/>
              </a:rPr>
              <a:t>Управление мобильностью, обладая типичным набором мер, хорошо </a:t>
            </a: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отражает актуальную цель </a:t>
            </a:r>
            <a:r>
              <a:rPr lang="ru-RU" sz="4000" b="1" dirty="0">
                <a:latin typeface="Arial Narrow" panose="020B0606020202030204" pitchFamily="34" charset="0"/>
              </a:rPr>
              <a:t>— сделать мобильность и транспорт экологически, экономически и социально более устойчивыми.</a:t>
            </a:r>
          </a:p>
          <a:p>
            <a:pPr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4000" b="1" dirty="0">
                <a:latin typeface="Arial Narrow" panose="020B0606020202030204" pitchFamily="34" charset="0"/>
              </a:rPr>
              <a:t>Управление мобильностью </a:t>
            </a: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хорошо сочетается с другими сферами общественной деятельности</a:t>
            </a:r>
            <a:r>
              <a:rPr lang="ru-RU" sz="4000" b="1" dirty="0">
                <a:latin typeface="Arial Narrow" panose="020B0606020202030204" pitchFamily="34" charset="0"/>
              </a:rPr>
              <a:t>, такими как здравоохранение, образование, интеграция и культура, и создает тем самым синергетический эффект.</a:t>
            </a:r>
          </a:p>
          <a:p>
            <a:pPr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4000" b="1" dirty="0">
                <a:latin typeface="Arial Narrow" panose="020B0606020202030204" pitchFamily="34" charset="0"/>
              </a:rPr>
              <a:t>Управление мобильностью, как правило, очень </a:t>
            </a:r>
            <a:r>
              <a:rPr lang="ru-RU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рентабельно</a:t>
            </a:r>
            <a:r>
              <a:rPr lang="ru-RU" sz="4000" b="1" dirty="0">
                <a:latin typeface="Arial Narrow" panose="020B0606020202030204" pitchFamily="34" charset="0"/>
              </a:rPr>
              <a:t> в абсолютном выражении по сравнению с инфраструктурными и технологическими мерами.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3047730"/>
            <a:ext cx="233229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0E2386-EDAB-644E-A78B-D5152AE5EA02}"/>
              </a:ext>
            </a:extLst>
          </p:cNvPr>
          <p:cNvSpPr txBox="1">
            <a:spLocks/>
          </p:cNvSpPr>
          <p:nvPr/>
        </p:nvSpPr>
        <p:spPr>
          <a:xfrm>
            <a:off x="23220695" y="12985750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733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4"/>
            <a:ext cx="21945600" cy="1123884"/>
          </a:xfrm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Концепция управления мобильностью на уровне муниципалитетов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9680"/>
            <a:ext cx="13358787" cy="79466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361778" y="1719680"/>
            <a:ext cx="9952154" cy="8402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2000"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Должно быть определено:</a:t>
            </a:r>
          </a:p>
          <a:p>
            <a:pPr marL="72000"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какие цели преследуются / должны быть достигнуты при управлении мобильностью;</a:t>
            </a:r>
          </a:p>
          <a:p>
            <a:pPr marL="72000"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с какими целевыми группами должны быть связаны области применения управления мобильностью;</a:t>
            </a:r>
          </a:p>
          <a:p>
            <a:pPr marL="72000"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какие конкретные мероприятия для этого должны быть предусмотрены;</a:t>
            </a:r>
          </a:p>
          <a:p>
            <a:pPr marL="72000"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кто должен нести ответственность за отдельные области применения, какие еще участники должны быть привлечены и в какой организационной структуре следует работать;</a:t>
            </a:r>
          </a:p>
          <a:p>
            <a:pPr marL="72000"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какие людские, финансовые и инструментальные ресурсы потребуются.</a:t>
            </a:r>
          </a:p>
          <a:p>
            <a:pPr algn="l" defTabSz="914400" hangingPunct="1"/>
            <a:endParaRPr lang="ru-RU" sz="36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algn="l" defTabSz="914400" hangingPunct="1"/>
            <a:endParaRPr lang="ru-RU" sz="36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372" y="10079899"/>
            <a:ext cx="230182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Концепция управления мобильностью на уровне муниципалитетов может выступать в качестве независимого плана, сопоставимого с концепцией локальной организации дорожного движения (например, организация кругового движения). Однако, чтобы обеспечить интеграцию в проект развития транспортной системы и согласовать ее с другими муниципальными сферами деятельности, ее следует включить в нормативные документы по </a:t>
            </a:r>
            <a:r>
              <a:rPr lang="ru-RU" sz="3600" kern="120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транспортному планированию </a:t>
            </a:r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или SUMP </a:t>
            </a:r>
            <a:r>
              <a:rPr lang="ru-RU" sz="3600" kern="1200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Sustainable</a:t>
            </a:r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 Urban Mobility Plan (от англ.: План устойчивой городской мобильности).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87687950-A793-4AA5-49A6-EB58E96FA8B8}"/>
              </a:ext>
            </a:extLst>
          </p:cNvPr>
          <p:cNvSpPr txBox="1">
            <a:spLocks/>
          </p:cNvSpPr>
          <p:nvPr/>
        </p:nvSpPr>
        <p:spPr>
          <a:xfrm>
            <a:off x="23164800" y="12942221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78DF5E-41F2-B8D6-AA28-DA4DC3ED8A31}"/>
              </a:ext>
            </a:extLst>
          </p:cNvPr>
          <p:cNvSpPr/>
          <p:nvPr/>
        </p:nvSpPr>
        <p:spPr>
          <a:xfrm>
            <a:off x="-1" y="13014774"/>
            <a:ext cx="233139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2631D5-B259-92AF-F5B9-4075DF626EAC}"/>
              </a:ext>
            </a:extLst>
          </p:cNvPr>
          <p:cNvSpPr txBox="1"/>
          <p:nvPr/>
        </p:nvSpPr>
        <p:spPr>
          <a:xfrm>
            <a:off x="22201112" y="1551894"/>
            <a:ext cx="2182888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67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4347"/>
            <a:ext cx="24384000" cy="1482838"/>
          </a:xfrm>
          <a:solidFill>
            <a:schemeClr val="bg1"/>
          </a:solidFill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Типичные меры управления мобильностью в сфере эксплуатации </a:t>
            </a:r>
            <a:br>
              <a:rPr lang="ru-RU" sz="4800" b="1" dirty="0">
                <a:latin typeface="Arial Narrow" panose="020B0606020202030204" pitchFamily="34" charset="0"/>
              </a:rPr>
            </a:br>
            <a:r>
              <a:rPr lang="ru-RU" sz="4800" b="1" dirty="0">
                <a:latin typeface="Arial Narrow" panose="020B0606020202030204" pitchFamily="34" charset="0"/>
              </a:rPr>
              <a:t>городских транспортных систем</a:t>
            </a:r>
            <a:br>
              <a:rPr lang="ru-RU" sz="4800" b="1" dirty="0">
                <a:latin typeface="Arial Narrow" panose="020B0606020202030204" pitchFamily="34" charset="0"/>
              </a:rPr>
            </a:br>
            <a:endParaRPr lang="ru-RU" sz="4800" b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8291"/>
            <a:ext cx="10210450" cy="108267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96957" y="2297140"/>
            <a:ext cx="13346722" cy="108645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Сфера применения— езда на велосипеде: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высококачественные стоянки для велосипедов (близость к работе, достаточное количество мест на каждый велосипед, надежная система крепления замка, навесы, …);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помощь при техническом обслуживании и ремонте велосипеда;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душ/раздевалки;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развитие велосипедной инфраструктуры в окрестностях;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организация движения по инерции (под горку) и системы паркинга для велосипедов;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служебные велосипеды;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лизинг велосипедов;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интеграция общественных систем проката велосипедов;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велосипедные соревнования в компании или участие в общих кампаниях, таких как «Городской велосипед»;</a:t>
            </a:r>
          </a:p>
          <a:p>
            <a:pPr algn="l" defTabSz="914400" hangingPunct="1">
              <a:spcBef>
                <a:spcPts val="600"/>
              </a:spcBef>
              <a:spcAft>
                <a:spcPts val="600"/>
              </a:spcAft>
            </a:pPr>
            <a:r>
              <a:rPr lang="ru-RU" sz="40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— информация/помощь по оснащению велосипеда.</a:t>
            </a:r>
          </a:p>
        </p:txBody>
      </p:sp>
      <p:sp>
        <p:nvSpPr>
          <p:cNvPr id="12" name="Выноска со стрелкой вправо 11"/>
          <p:cNvSpPr/>
          <p:nvPr/>
        </p:nvSpPr>
        <p:spPr>
          <a:xfrm>
            <a:off x="8317525" y="6752492"/>
            <a:ext cx="2743198" cy="2954216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ru-RU" sz="36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FC6E7784-B30C-E43C-BFB7-CB51C7D201DA}"/>
              </a:ext>
            </a:extLst>
          </p:cNvPr>
          <p:cNvSpPr txBox="1">
            <a:spLocks/>
          </p:cNvSpPr>
          <p:nvPr/>
        </p:nvSpPr>
        <p:spPr>
          <a:xfrm>
            <a:off x="23164800" y="12978850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F09C68-EF0F-8B96-CBCE-1C764B0BF552}"/>
              </a:ext>
            </a:extLst>
          </p:cNvPr>
          <p:cNvSpPr/>
          <p:nvPr/>
        </p:nvSpPr>
        <p:spPr>
          <a:xfrm>
            <a:off x="-1" y="13014774"/>
            <a:ext cx="233139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</p:spTree>
    <p:extLst>
      <p:ext uri="{BB962C8B-B14F-4D97-AF65-F5344CB8AC3E}">
        <p14:creationId xmlns:p14="http://schemas.microsoft.com/office/powerpoint/2010/main" val="66982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325" y="148785"/>
            <a:ext cx="24460325" cy="1792166"/>
          </a:xfrm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</a:rPr>
              <a:t>Управление мобильностью в Федеральном ведомстве по охране окружающей среды Германии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408"/>
            <a:ext cx="7065276" cy="6787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325" y="8802216"/>
            <a:ext cx="7141602" cy="4496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235" y="1635369"/>
            <a:ext cx="9658350" cy="596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4135" y="7757745"/>
            <a:ext cx="10077450" cy="56578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170" y="1035883"/>
            <a:ext cx="704769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Общие данные проекта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584" y="8226152"/>
            <a:ext cx="1686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hangingPunct="1"/>
            <a:r>
              <a:rPr lang="ru-RU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Оценка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82863" y="1112831"/>
            <a:ext cx="76603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 hangingPunct="1"/>
            <a:r>
              <a:rPr lang="ru-RU" sz="3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Результаты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65277" y="1704186"/>
            <a:ext cx="7695544" cy="114185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По сравнению с 2013 г. в 2017 г. тенденция к  росту немоторизованной мобильности и использования городского общественного транспорта сохраняется: доля удаленной или мобильной работы возросла (с 35 до 52,4%); использующих городской общественный транспорт (с 28,9 до 32,9%), велосипед (с  24,4 до  27,3%), ходьбу пешком (с  4,5 до  4,6%). В  то  же время возросло использование сотрудниками легковых автомобилей (доля выросла с 7,1 до 15,8%). </a:t>
            </a:r>
          </a:p>
          <a:p>
            <a:pPr algn="l" defTabSz="914400" hangingPunct="1"/>
            <a:endParaRPr lang="ru-RU" sz="32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algn="l" defTabSz="914400" hangingPunct="1"/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Результаты оценки целевого показателя  — </a:t>
            </a: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улучшения экологически безопасного поведения сотрудников во время рабочих поездок и  командировок за  счет перераспределения поездок на  более экологичные виды транспорта </a:t>
            </a:r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 — </a:t>
            </a:r>
            <a:r>
              <a:rPr lang="ru-RU" sz="32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средние удельные выбросы СО2 одним сотрудником в неделю и на путь до работы </a:t>
            </a:r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снизились на  1,3  кг (4,2%), среднее значение выбросов CO2 на одну простую поездку на работу снизились на 0,2 кг (5,7%). </a:t>
            </a:r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68E0C765-2B3E-BC4D-A71C-B19F0EAB55E5}"/>
              </a:ext>
            </a:extLst>
          </p:cNvPr>
          <p:cNvSpPr txBox="1">
            <a:spLocks/>
          </p:cNvSpPr>
          <p:nvPr/>
        </p:nvSpPr>
        <p:spPr>
          <a:xfrm>
            <a:off x="23281232" y="12946469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F69511-08F4-325F-1FEB-65C8C1B381DD}"/>
              </a:ext>
            </a:extLst>
          </p:cNvPr>
          <p:cNvSpPr/>
          <p:nvPr/>
        </p:nvSpPr>
        <p:spPr>
          <a:xfrm>
            <a:off x="0" y="13104514"/>
            <a:ext cx="233139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defTabSz="914400" hangingPunct="1"/>
            <a:r>
              <a:rPr lang="ru-RU" sz="2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Рекомендации по  управлению мобильностью. СПб.: Издательско-полиграфическая компания «КОСТА», 2020. — 120 с.</a:t>
            </a:r>
          </a:p>
        </p:txBody>
      </p:sp>
    </p:spTree>
    <p:extLst>
      <p:ext uri="{BB962C8B-B14F-4D97-AF65-F5344CB8AC3E}">
        <p14:creationId xmlns:p14="http://schemas.microsoft.com/office/powerpoint/2010/main" val="415501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813" r="667"/>
          <a:stretch/>
        </p:blipFill>
        <p:spPr>
          <a:xfrm>
            <a:off x="3263008" y="2063197"/>
            <a:ext cx="17857984" cy="8896468"/>
          </a:xfrm>
          <a:prstGeom prst="rect">
            <a:avLst/>
          </a:prstGeom>
          <a:blipFill>
            <a:blip r:embed="rId3">
              <a:alphaModFix amt="30000"/>
            </a:blip>
            <a:tile tx="0" ty="0" sx="100000" sy="100000" flip="none" algn="tl"/>
          </a:blipFill>
        </p:spPr>
      </p:pic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814736" y="521296"/>
            <a:ext cx="23258584" cy="1196742"/>
          </a:xfrm>
        </p:spPr>
        <p:txBody>
          <a:bodyPr>
            <a:noAutofit/>
          </a:bodyPr>
          <a:lstStyle/>
          <a:p>
            <a:r>
              <a:rPr lang="ru-RU" sz="4800" dirty="0">
                <a:latin typeface="Arial Narrow" panose="020B0606020202030204" pitchFamily="34" charset="0"/>
                <a:cs typeface="Times New Roman" panose="02020603050405020304" pitchFamily="18" charset="0"/>
              </a:rPr>
              <a:t>Трансформация приоритетов транспортного планирования в зарубежной практике </a:t>
            </a:r>
            <a:r>
              <a:rPr lang="ru-RU" sz="4800" b="0" dirty="0"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en-US" sz="4800" b="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C.Venter</a:t>
            </a:r>
            <a:r>
              <a:rPr lang="en-US" sz="4800" b="0" dirty="0">
                <a:latin typeface="Arial Narrow" panose="020B0606020202030204" pitchFamily="34" charset="0"/>
                <a:cs typeface="Times New Roman" panose="02020603050405020304" pitchFamily="18" charset="0"/>
              </a:rPr>
              <a:t>, 2016)</a:t>
            </a:r>
            <a:endParaRPr lang="ru-RU" sz="4800" b="0" dirty="0">
              <a:latin typeface="Arial Narrow" panose="020B0606020202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7E1A93D2-639C-4606-BAC8-47503BD904B5}" type="slidenum">
              <a:rPr lang="de-DE" kern="1200">
                <a:solidFill>
                  <a:prstClr val="white"/>
                </a:solidFill>
                <a:ea typeface="+mn-ea"/>
                <a:cs typeface="+mn-cs"/>
              </a:rPr>
              <a:pPr defTabSz="1828800" hangingPunct="1"/>
              <a:t>3</a:t>
            </a:fld>
            <a:endParaRPr lang="de-DE" kern="1200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C6D1E45-007C-4549-9F62-3DB78C290B90}"/>
              </a:ext>
            </a:extLst>
          </p:cNvPr>
          <p:cNvSpPr txBox="1">
            <a:spLocks/>
          </p:cNvSpPr>
          <p:nvPr/>
        </p:nvSpPr>
        <p:spPr>
          <a:xfrm>
            <a:off x="5351240" y="11034464"/>
            <a:ext cx="3240311" cy="79208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baseline="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14859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24003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33147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Устойчивая городская транспортная политика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Объект 9">
            <a:extLst>
              <a:ext uri="{FF2B5EF4-FFF2-40B4-BE49-F238E27FC236}">
                <a16:creationId xmlns:a16="http://schemas.microsoft.com/office/drawing/2014/main" id="{E81D08E0-956C-43D5-8E58-07B922C1AD12}"/>
              </a:ext>
            </a:extLst>
          </p:cNvPr>
          <p:cNvSpPr txBox="1">
            <a:spLocks/>
          </p:cNvSpPr>
          <p:nvPr/>
        </p:nvSpPr>
        <p:spPr>
          <a:xfrm>
            <a:off x="10175728" y="11034464"/>
            <a:ext cx="3024335" cy="79208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baseline="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14859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24003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33147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Устойчивая транспортная система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1" name="Стрелка вправо 3">
            <a:extLst>
              <a:ext uri="{FF2B5EF4-FFF2-40B4-BE49-F238E27FC236}">
                <a16:creationId xmlns:a16="http://schemas.microsoft.com/office/drawing/2014/main" id="{F3AFD22D-2A2B-4CD0-A379-DA435452F21C}"/>
              </a:ext>
            </a:extLst>
          </p:cNvPr>
          <p:cNvSpPr/>
          <p:nvPr/>
        </p:nvSpPr>
        <p:spPr>
          <a:xfrm>
            <a:off x="8735567" y="11231067"/>
            <a:ext cx="1368201" cy="401768"/>
          </a:xfrm>
          <a:prstGeom prst="rightArrow">
            <a:avLst>
              <a:gd name="adj1" fmla="val 50000"/>
              <a:gd name="adj2" fmla="val 89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Объект 9">
            <a:extLst>
              <a:ext uri="{FF2B5EF4-FFF2-40B4-BE49-F238E27FC236}">
                <a16:creationId xmlns:a16="http://schemas.microsoft.com/office/drawing/2014/main" id="{E23D3236-BAD4-4D65-8F5A-72E495A9CBA9}"/>
              </a:ext>
            </a:extLst>
          </p:cNvPr>
          <p:cNvSpPr txBox="1">
            <a:spLocks/>
          </p:cNvSpPr>
          <p:nvPr/>
        </p:nvSpPr>
        <p:spPr>
          <a:xfrm>
            <a:off x="15000312" y="11034464"/>
            <a:ext cx="2952328" cy="792088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roxima Nova Rg" panose="0200050603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Устойчивая </a:t>
            </a:r>
            <a:b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мобильность</a:t>
            </a:r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3" name="Стрелка вправо 11">
            <a:extLst>
              <a:ext uri="{FF2B5EF4-FFF2-40B4-BE49-F238E27FC236}">
                <a16:creationId xmlns:a16="http://schemas.microsoft.com/office/drawing/2014/main" id="{B9EBC7AC-1516-4061-81E9-9BE7B3CD022A}"/>
              </a:ext>
            </a:extLst>
          </p:cNvPr>
          <p:cNvSpPr/>
          <p:nvPr/>
        </p:nvSpPr>
        <p:spPr>
          <a:xfrm>
            <a:off x="13416136" y="11207719"/>
            <a:ext cx="1368200" cy="402809"/>
          </a:xfrm>
          <a:prstGeom prst="rightArrow">
            <a:avLst>
              <a:gd name="adj1" fmla="val 50000"/>
              <a:gd name="adj2" fmla="val 89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2785298-619D-46F6-878F-46A2B5B67DA9}"/>
              </a:ext>
            </a:extLst>
          </p:cNvPr>
          <p:cNvSpPr/>
          <p:nvPr/>
        </p:nvSpPr>
        <p:spPr>
          <a:xfrm>
            <a:off x="814736" y="11998374"/>
            <a:ext cx="2356926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hangingPunct="1">
              <a:lnSpc>
                <a:spcPct val="90000"/>
              </a:lnSpc>
            </a:pP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MS Mincho" panose="02020609040205080304" pitchFamily="49" charset="-128"/>
                <a:cs typeface="+mn-cs"/>
              </a:rPr>
              <a:t>Городам, которые следовали принципам планирования устойчивых городских транспортных систем, определяемых в рамках таких концепций, как </a:t>
            </a:r>
            <a:r>
              <a:rPr lang="ru-RU" sz="2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MS Mincho" panose="02020609040205080304" pitchFamily="49" charset="-128"/>
                <a:cs typeface="+mn-cs"/>
              </a:rPr>
              <a:t>«Город для людей, а не для автомобилей», «Умный город», «Здоровые улицы», «Умная мобильность» удалось,</a:t>
            </a:r>
            <a:r>
              <a:rPr lang="ru-RU" sz="2800" kern="1200" dirty="0">
                <a:solidFill>
                  <a:prstClr val="black"/>
                </a:solidFill>
                <a:latin typeface="Arial Narrow" panose="020B0606020202030204" pitchFamily="34" charset="0"/>
                <a:ea typeface="MS Mincho" panose="02020609040205080304" pitchFamily="49" charset="-128"/>
                <a:cs typeface="+mn-cs"/>
              </a:rPr>
              <a:t> в целом, стать удобными для жизни благодаря реализации комбинированных комплексов мер. </a:t>
            </a:r>
            <a:endParaRPr lang="ru-RU" sz="28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20CA409F-ACEC-41B3-9D2E-BE7CFDC9DCC0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defTabSz="1828800" hangingPunct="1">
              <a:defRPr/>
            </a:pPr>
            <a:fld id="{1C223E31-7DEF-47C9-A409-6718619315D1}" type="slidenum">
              <a:rPr lang="ru-RU" smtClean="0">
                <a:solidFill>
                  <a:srgbClr val="000000"/>
                </a:solidFill>
              </a:rPr>
              <a:pPr defTabSz="1828800" hangingPunct="1">
                <a:defRPr/>
              </a:pPr>
              <a:t>3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213D88-8E89-957A-E4CA-350EBE23A34B}"/>
              </a:ext>
            </a:extLst>
          </p:cNvPr>
          <p:cNvSpPr/>
          <p:nvPr/>
        </p:nvSpPr>
        <p:spPr>
          <a:xfrm>
            <a:off x="310680" y="13231837"/>
            <a:ext cx="2867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Источник: Донченко В.В.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26341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508" y="0"/>
            <a:ext cx="21945600" cy="980588"/>
          </a:xfrm>
        </p:spPr>
        <p:txBody>
          <a:bodyPr/>
          <a:lstStyle/>
          <a:p>
            <a:r>
              <a:rPr lang="ru-RU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Первоочередные мероприятия по внедрению технологий управления мобильностью в России и странах СНГ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45432"/>
            <a:ext cx="24384000" cy="10513168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4400" dirty="0">
                <a:latin typeface="Arial Narrow" panose="020B0606020202030204" pitchFamily="34" charset="0"/>
                <a:cs typeface="Arial" panose="020B0604020202020204" pitchFamily="34" charset="0"/>
              </a:rPr>
              <a:t>Законодательное закрепление понятия «управление мобильностью», распределение сфер ответственности государственной власти, профессиональных, общественных и других организаций, отдельных граждан по управлению мобильностью.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4400" dirty="0">
                <a:latin typeface="Arial Narrow" panose="020B0606020202030204" pitchFamily="34" charset="0"/>
                <a:cs typeface="Arial" panose="020B0604020202020204" pitchFamily="34" charset="0"/>
              </a:rPr>
              <a:t>Осуществление финансовой поддержки проектов (введение платных парковок, административных регулятивных мер запрета и поощрения, проведение социологических исследований с разными фокус-группами населения и др.).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4400" dirty="0">
                <a:latin typeface="Arial Narrow" panose="020B0606020202030204" pitchFamily="34" charset="0"/>
                <a:cs typeface="Arial" panose="020B0604020202020204" pitchFamily="34" charset="0"/>
              </a:rPr>
              <a:t>Разработка обобщенной модели эффективности управления мобильностью в  зависимости от  уровня автомобилизации, электрификации автотранспорта, развития транспортных IT-технологий.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4400" dirty="0">
                <a:latin typeface="Arial Narrow" panose="020B0606020202030204" pitchFamily="34" charset="0"/>
                <a:cs typeface="Arial" panose="020B0604020202020204" pitchFamily="34" charset="0"/>
              </a:rPr>
              <a:t>Повышение привлекательности деятельности по управлению мобильностью для лиц, принимающих решения, т. к. достижение эффективности реализуемых мер требует времени, они малозаметны.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4400" dirty="0">
                <a:latin typeface="Arial Narrow" panose="020B0606020202030204" pitchFamily="34" charset="0"/>
                <a:cs typeface="Arial" panose="020B0604020202020204" pitchFamily="34" charset="0"/>
              </a:rPr>
              <a:t>Осуществление подготовки кадров по управлению мобильностью.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4400" dirty="0">
                <a:latin typeface="Arial Narrow" panose="020B0606020202030204" pitchFamily="34" charset="0"/>
                <a:cs typeface="Arial" panose="020B0604020202020204" pitchFamily="34" charset="0"/>
              </a:rPr>
              <a:t>Разработка этических норм управления мобильностью в условиях массового внедрения транспортных IT-технологий.</a:t>
            </a: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E04E25EA-29FE-839D-24FD-413B3CF3D44B}"/>
              </a:ext>
            </a:extLst>
          </p:cNvPr>
          <p:cNvSpPr txBox="1">
            <a:spLocks/>
          </p:cNvSpPr>
          <p:nvPr/>
        </p:nvSpPr>
        <p:spPr>
          <a:xfrm>
            <a:off x="23194108" y="12911260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516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5">
            <a:extLst>
              <a:ext uri="{FF2B5EF4-FFF2-40B4-BE49-F238E27FC236}">
                <a16:creationId xmlns:a16="http://schemas.microsoft.com/office/drawing/2014/main" id="{D3D58774-2223-4302-88AA-13B6AEC99E4A}"/>
              </a:ext>
            </a:extLst>
          </p:cNvPr>
          <p:cNvSpPr txBox="1">
            <a:spLocks/>
          </p:cNvSpPr>
          <p:nvPr/>
        </p:nvSpPr>
        <p:spPr bwMode="gray">
          <a:xfrm>
            <a:off x="0" y="1319516"/>
            <a:ext cx="24384000" cy="162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119386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9851" algn="l"/>
              </a:tabLst>
              <a:defRPr sz="24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2pPr>
            <a:lvl3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3pPr>
            <a:lvl4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4pPr>
            <a:lvl5pPr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5pPr>
            <a:lvl6pPr marL="609630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6pPr>
            <a:lvl7pPr marL="121926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7pPr>
            <a:lvl8pPr marL="1828891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8pPr>
            <a:lvl9pPr marL="2438522" algn="l" defTabSz="1193860" rtl="0" eaLnBrk="1" fontAlgn="base" hangingPunct="1">
              <a:spcBef>
                <a:spcPct val="0"/>
              </a:spcBef>
              <a:spcAft>
                <a:spcPct val="0"/>
              </a:spcAft>
              <a:defRPr sz="2533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2387720">
              <a:tabLst>
                <a:tab pos="719702" algn="l"/>
              </a:tabLst>
            </a:pPr>
            <a:r>
              <a:rPr lang="ru-RU" sz="9600" dirty="0">
                <a:solidFill>
                  <a:srgbClr val="0067A5"/>
                </a:solidFill>
                <a:latin typeface="Moscow Sans Extrabold" panose="020B0503030702020504" pitchFamily="34" charset="0"/>
              </a:rPr>
              <a:t>СПАСИБО ЗА ВНИМАНИЕ!</a:t>
            </a:r>
          </a:p>
        </p:txBody>
      </p:sp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C3FF58B-4E5D-46F1-FA60-D0CBEB84A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3270"/>
            <a:ext cx="24384000" cy="106881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4E12AA-F49B-484D-AA98-48D1237C1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696" y="13202250"/>
            <a:ext cx="1950892" cy="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03920" y="280880"/>
            <a:ext cx="21031200" cy="131525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Парадоксы взаимоотношения мобильности и доступности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96" y="6675900"/>
            <a:ext cx="7085832" cy="39857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43528" y="2465512"/>
            <a:ext cx="9523140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Высокая плотность мест притяжения (рабочие места, магазины, театры и т.д.) и низкая плотность населения. Высокая стоимость 1 м2 жилой площади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2736" y="8353356"/>
            <a:ext cx="9433932" cy="23083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ru-RU" sz="36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Низкая плотность мест притяжения (рабочие места, магазины, институты, рестораны и т.д.), высокая плотность населения, более низкая цена 1 м2 жилой площади</a:t>
            </a:r>
          </a:p>
        </p:txBody>
      </p:sp>
      <p:pic>
        <p:nvPicPr>
          <p:cNvPr id="1036" name="Picture 12" descr="44d10ffb6d68a3276f180b439b8058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4" y="2321496"/>
            <a:ext cx="6990730" cy="398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8381531" y="5750057"/>
            <a:ext cx="6126618" cy="1828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ru-RU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11680" y="6311846"/>
            <a:ext cx="519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defRPr/>
            </a:pPr>
            <a:r>
              <a:rPr lang="ru-RU" sz="4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Генерация поездок</a:t>
            </a:r>
          </a:p>
        </p:txBody>
      </p:sp>
      <p:cxnSp>
        <p:nvCxnSpPr>
          <p:cNvPr id="17" name="Прямая со стрелкой 16"/>
          <p:cNvCxnSpPr>
            <a:cxnSpLocks/>
          </p:cNvCxnSpPr>
          <p:nvPr/>
        </p:nvCxnSpPr>
        <p:spPr>
          <a:xfrm>
            <a:off x="11644164" y="4219838"/>
            <a:ext cx="0" cy="14692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11615936" y="7511390"/>
            <a:ext cx="22302" cy="8419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15648384" y="5273824"/>
            <a:ext cx="2743862" cy="27027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ru-RU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76382" y="6025024"/>
            <a:ext cx="294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ru-RU" sz="3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Негативные последствия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4640272" y="6199233"/>
            <a:ext cx="886526" cy="969264"/>
          </a:xfrm>
          <a:prstGeom prst="right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>
              <a:defRPr/>
            </a:pPr>
            <a:endParaRPr lang="ru-RU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A37CD6F8-2397-4A72-A3CE-AC6910867946}"/>
              </a:ext>
            </a:extLst>
          </p:cNvPr>
          <p:cNvSpPr txBox="1">
            <a:spLocks/>
          </p:cNvSpPr>
          <p:nvPr/>
        </p:nvSpPr>
        <p:spPr>
          <a:xfrm>
            <a:off x="1757587" y="11556074"/>
            <a:ext cx="15787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</a:rPr>
              <a:t>Нетранспортная доступность – новый приоритет транспортной политики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BDEDBE-2584-47B0-8FB9-006688473C24}"/>
              </a:ext>
            </a:extLst>
          </p:cNvPr>
          <p:cNvSpPr/>
          <p:nvPr/>
        </p:nvSpPr>
        <p:spPr>
          <a:xfrm>
            <a:off x="18700960" y="478818"/>
            <a:ext cx="5260863" cy="1231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l" defTabSz="9144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Увеличение плотности застройки </a:t>
            </a:r>
            <a:r>
              <a:rPr lang="ru-RU" sz="3200" b="1" u="sng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без компенсирующих мер </a:t>
            </a:r>
            <a:r>
              <a:rPr lang="ru-RU" sz="3200" b="1" kern="1200" dirty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смешанного землепользования и смешанной застройки, </a:t>
            </a:r>
            <a:r>
              <a:rPr lang="ru-RU" sz="32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без соблюдения социальных и гигиенических нормативов </a:t>
            </a: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ведет к ухудшению качества жизни населения, снижению доступности и росту транспортной мобильности </a:t>
            </a:r>
          </a:p>
          <a:p>
            <a:pPr marL="228600" lvl="0" indent="-228600" algn="l" defTabSz="9144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Наличие и качество </a:t>
            </a:r>
            <a:r>
              <a:rPr lang="ru-RU" sz="32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пешеходной и велосипедной инфраструктуры </a:t>
            </a:r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может оказать значительное влияние на доступность, особенно для тех, кто не имеет автомобиля или перемещается на расстояния до 3 км</a:t>
            </a:r>
          </a:p>
          <a:p>
            <a:pPr marL="228600" lvl="0" indent="-228600" algn="l" defTabSz="91440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Развитость и связанность </a:t>
            </a:r>
            <a:r>
              <a:rPr lang="ru-RU" sz="3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транспортных коммуникаций позволяет осуществлять более прямые поездки, реализовать в полной мере принцип мультимодальности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29D64AA-3727-4A61-AB40-6421DAECDE49}"/>
              </a:ext>
            </a:extLst>
          </p:cNvPr>
          <p:cNvSpPr/>
          <p:nvPr/>
        </p:nvSpPr>
        <p:spPr>
          <a:xfrm>
            <a:off x="310680" y="13231837"/>
            <a:ext cx="2867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Источник: Донченко В.В.</a:t>
            </a:r>
            <a:endParaRPr lang="ru-RU" sz="2000" dirty="0"/>
          </a:p>
        </p:txBody>
      </p: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693310E8-EF17-4E7C-8C35-75B3B74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7598" y="12797401"/>
            <a:ext cx="929392" cy="730250"/>
          </a:xfrm>
        </p:spPr>
        <p:txBody>
          <a:bodyPr/>
          <a:lstStyle/>
          <a:p>
            <a:pPr defTabSz="1828800" hangingPunct="1">
              <a:defRPr/>
            </a:pPr>
            <a:fld id="{1C223E31-7DEF-47C9-A409-6718619315D1}" type="slidenum">
              <a:rPr lang="ru-RU">
                <a:solidFill>
                  <a:srgbClr val="000000"/>
                </a:solidFill>
              </a:rPr>
              <a:pPr defTabSz="1828800" hangingPunct="1">
                <a:defRPr/>
              </a:pPr>
              <a:t>4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6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id="{46E84756-6214-4ED5-8E3D-187FB0B84089}"/>
              </a:ext>
            </a:extLst>
          </p:cNvPr>
          <p:cNvSpPr/>
          <p:nvPr/>
        </p:nvSpPr>
        <p:spPr>
          <a:xfrm>
            <a:off x="9035561" y="3348972"/>
            <a:ext cx="6348046" cy="6348046"/>
          </a:xfrm>
          <a:prstGeom prst="ellips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DE59A56-F165-49D9-872C-482280F01EC4}"/>
              </a:ext>
            </a:extLst>
          </p:cNvPr>
          <p:cNvGrpSpPr/>
          <p:nvPr/>
        </p:nvGrpSpPr>
        <p:grpSpPr>
          <a:xfrm>
            <a:off x="2619726" y="3657780"/>
            <a:ext cx="7345484" cy="580490"/>
            <a:chOff x="1065144" y="2396443"/>
            <a:chExt cx="3672742" cy="290245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2D532291-68A1-40C2-A40B-74BFB3F66A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5144" y="2396443"/>
              <a:ext cx="293535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862844D5-AA6A-46EE-8C6F-10E5A48380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00500" y="2401823"/>
              <a:ext cx="737386" cy="2848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98FFC41E-5BF8-4973-A0DB-8DD16ECD4700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2619727" y="6522994"/>
            <a:ext cx="6415834" cy="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6862425-59D3-43B6-8CDB-C16FF82C961B}"/>
              </a:ext>
            </a:extLst>
          </p:cNvPr>
          <p:cNvGrpSpPr/>
          <p:nvPr/>
        </p:nvGrpSpPr>
        <p:grpSpPr>
          <a:xfrm flipV="1">
            <a:off x="2619726" y="8767366"/>
            <a:ext cx="7345484" cy="620842"/>
            <a:chOff x="1065144" y="2396443"/>
            <a:chExt cx="3672742" cy="310421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702F491-C9E6-4109-B3D0-470B9AE28F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5144" y="2396443"/>
              <a:ext cx="293535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FD313D89-BC36-40B3-B97D-EEE7D339A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00500" y="2421999"/>
              <a:ext cx="737386" cy="28486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66D9DE2A-9A9E-4F6B-A9E9-0623169E4B61}"/>
              </a:ext>
            </a:extLst>
          </p:cNvPr>
          <p:cNvGrpSpPr/>
          <p:nvPr/>
        </p:nvGrpSpPr>
        <p:grpSpPr>
          <a:xfrm flipH="1">
            <a:off x="14343666" y="3657779"/>
            <a:ext cx="7345484" cy="5730428"/>
            <a:chOff x="4564482" y="2396443"/>
            <a:chExt cx="3672742" cy="2865214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EA2F5DF3-1345-4164-A65B-4148F47C612D}"/>
                </a:ext>
              </a:extLst>
            </p:cNvPr>
            <p:cNvGrpSpPr/>
            <p:nvPr userDrawn="1"/>
          </p:nvGrpSpPr>
          <p:grpSpPr>
            <a:xfrm>
              <a:off x="4564482" y="2396443"/>
              <a:ext cx="3672742" cy="310421"/>
              <a:chOff x="1065144" y="2396443"/>
              <a:chExt cx="3672742" cy="310421"/>
            </a:xfrm>
          </p:grpSpPr>
          <p:cxnSp>
            <p:nvCxnSpPr>
              <p:cNvPr id="54" name="Прямая соединительная линия 53">
                <a:extLst>
                  <a:ext uri="{FF2B5EF4-FFF2-40B4-BE49-F238E27FC236}">
                    <a16:creationId xmlns:a16="http://schemas.microsoft.com/office/drawing/2014/main" id="{E04A51F4-D4B5-442E-AD18-974C4FFD825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5144" y="2396443"/>
                <a:ext cx="29353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>
                <a:extLst>
                  <a:ext uri="{FF2B5EF4-FFF2-40B4-BE49-F238E27FC236}">
                    <a16:creationId xmlns:a16="http://schemas.microsoft.com/office/drawing/2014/main" id="{961C36F6-B916-4A5B-AC75-5BF994A16F5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000500" y="2396443"/>
                <a:ext cx="737386" cy="31042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E8B4F172-8472-4E0E-89F8-8466DFF9F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64482" y="3829050"/>
              <a:ext cx="3207917" cy="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B3ACC0D7-8820-499A-9EBA-FB5047928B83}"/>
                </a:ext>
              </a:extLst>
            </p:cNvPr>
            <p:cNvGrpSpPr/>
            <p:nvPr userDrawn="1"/>
          </p:nvGrpSpPr>
          <p:grpSpPr>
            <a:xfrm flipV="1">
              <a:off x="4564482" y="4951236"/>
              <a:ext cx="3672742" cy="310421"/>
              <a:chOff x="1065144" y="2396443"/>
              <a:chExt cx="3672742" cy="310421"/>
            </a:xfrm>
          </p:grpSpPr>
          <p:cxnSp>
            <p:nvCxnSpPr>
              <p:cNvPr id="52" name="Прямая соединительная линия 51">
                <a:extLst>
                  <a:ext uri="{FF2B5EF4-FFF2-40B4-BE49-F238E27FC236}">
                    <a16:creationId xmlns:a16="http://schemas.microsoft.com/office/drawing/2014/main" id="{B32E8131-761E-482A-BBA4-A1B8E2B30F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65144" y="2396443"/>
                <a:ext cx="29353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2B23AE28-1284-40AA-BF02-E6E553DECF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000500" y="2421999"/>
                <a:ext cx="737386" cy="2848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Inhaltsplatzhalter 2">
            <a:extLst>
              <a:ext uri="{FF2B5EF4-FFF2-40B4-BE49-F238E27FC236}">
                <a16:creationId xmlns:a16="http://schemas.microsoft.com/office/drawing/2014/main" id="{9CBA0DE2-1946-4308-81D9-6B23A2B2A2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27769" y="1839724"/>
            <a:ext cx="6115890" cy="1268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Фокусирование в первую очередь на людях и их потребностях</a:t>
            </a:r>
          </a:p>
        </p:txBody>
      </p:sp>
      <p:sp>
        <p:nvSpPr>
          <p:cNvPr id="58" name="Inhaltsplatzhalter 2">
            <a:extLst>
              <a:ext uri="{FF2B5EF4-FFF2-40B4-BE49-F238E27FC236}">
                <a16:creationId xmlns:a16="http://schemas.microsoft.com/office/drawing/2014/main" id="{2F24120E-ABC9-4D43-8D88-9E74A9B075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35504" y="7552598"/>
            <a:ext cx="6254824" cy="1268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Использование инструментов </a:t>
            </a:r>
            <a:r>
              <a:rPr lang="ru-RU" sz="3200" dirty="0" err="1">
                <a:latin typeface="Arial Narrow" panose="020B0606020202030204" pitchFamily="34" charset="0"/>
              </a:rPr>
              <a:t>межсекторального</a:t>
            </a:r>
            <a:r>
              <a:rPr lang="ru-RU" sz="3200" dirty="0">
                <a:latin typeface="Arial Narrow" panose="020B0606020202030204" pitchFamily="34" charset="0"/>
              </a:rPr>
              <a:t> планирования </a:t>
            </a:r>
          </a:p>
        </p:txBody>
      </p:sp>
      <p:sp>
        <p:nvSpPr>
          <p:cNvPr id="61" name="Inhaltsplatzhalter 2">
            <a:extLst>
              <a:ext uri="{FF2B5EF4-FFF2-40B4-BE49-F238E27FC236}">
                <a16:creationId xmlns:a16="http://schemas.microsoft.com/office/drawing/2014/main" id="{F4FD0DC7-1824-4260-A5E1-42CBC9DA96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83047" y="7552596"/>
            <a:ext cx="8253654" cy="12685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Обеспечение потребностей экономики </a:t>
            </a:r>
            <a:br>
              <a:rPr lang="ru-RU" sz="3200" dirty="0">
                <a:latin typeface="Arial Narrow" panose="020B0606020202030204" pitchFamily="34" charset="0"/>
              </a:rPr>
            </a:br>
            <a:r>
              <a:rPr lang="ru-RU" sz="3200" dirty="0">
                <a:latin typeface="Arial Narrow" panose="020B0606020202030204" pitchFamily="34" charset="0"/>
              </a:rPr>
              <a:t>в своевременной и безопасной транспортировке грузов</a:t>
            </a: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9822442" y="411982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8891560" y="6378993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9822442" y="862336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14322756" y="411982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15239606" y="6378993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14322756" y="862336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85833" y="4505721"/>
            <a:ext cx="55149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44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Основные</a:t>
            </a:r>
            <a:br>
              <a:rPr lang="ru-RU" sz="44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ru-RU" sz="4400" b="1" kern="1200" dirty="0">
                <a:solidFill>
                  <a:srgbClr val="F47638"/>
                </a:solidFill>
                <a:latin typeface="Arial Narrow" panose="020B0606020202030204" pitchFamily="34" charset="0"/>
                <a:ea typeface="+mn-ea"/>
                <a:cs typeface="+mn-cs"/>
              </a:rPr>
              <a:t>принципы и приоритеты </a:t>
            </a:r>
            <a:r>
              <a:rPr lang="ru-RU" sz="44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создания устойчивых городских транспортных систем 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9CBA0DE2-1946-4308-81D9-6B23A2B2A2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87913" y="4080702"/>
            <a:ext cx="8182874" cy="1268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Создание мер и решений для достижения экономически эффективных результатов и содействия социально-экономическому росту</a:t>
            </a:r>
          </a:p>
        </p:txBody>
      </p: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9CBA0DE2-1946-4308-81D9-6B23A2B2A2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9726" y="4574374"/>
            <a:ext cx="6763056" cy="12685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Обеспечение сбалансированного развития и взаимоувязки всех видов городского транспорта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9CBA0DE2-1946-4308-81D9-6B23A2B2A2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818439" y="1847888"/>
            <a:ext cx="8182874" cy="12685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Повышение качества жизни и обеспечение потребностей в равном, безопасном и справедливом доступе</a:t>
            </a:r>
          </a:p>
        </p:txBody>
      </p: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F4FD0DC7-1824-4260-A5E1-42CBC9DA96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9727" y="9938266"/>
            <a:ext cx="8253654" cy="1268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Обеспечение гарантированного сокращения негативного влияния транспортной деятельности на состояние окружающей среды и здоровье людей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F4FD0DC7-1824-4260-A5E1-42CBC9DA96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58106" y="10036104"/>
            <a:ext cx="10206744" cy="1268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Вовлечение в процесс транспортного планирования и принятия решений ключевых стейкхолдеров, общественности и местных жителей</a:t>
            </a:r>
          </a:p>
        </p:txBody>
      </p: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9CBA0DE2-1946-4308-81D9-6B23A2B2A2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23637" y="1869852"/>
            <a:ext cx="5971890" cy="126855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aseline="0">
                <a:latin typeface="Proxima Nova Rg" panose="02000506030000020004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latin typeface="Proxima Nova Rg" panose="02000506030000020004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 baseline="0">
                <a:latin typeface="Proxima Nova Rg" panose="02000506030000020004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4pPr>
          </a:lstStyle>
          <a:p>
            <a:pPr algn="ctr">
              <a:spcBef>
                <a:spcPts val="0"/>
              </a:spcBef>
            </a:pPr>
            <a:r>
              <a:rPr lang="ru-RU" sz="3200" dirty="0">
                <a:latin typeface="Arial Narrow" panose="020B0606020202030204" pitchFamily="34" charset="0"/>
              </a:rPr>
              <a:t>Защита прав как живущих, так и будущих поколений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6862425-59D3-43B6-8CDB-C16FF82C961B}"/>
              </a:ext>
            </a:extLst>
          </p:cNvPr>
          <p:cNvGrpSpPr/>
          <p:nvPr/>
        </p:nvGrpSpPr>
        <p:grpSpPr>
          <a:xfrm flipV="1">
            <a:off x="2619727" y="9550583"/>
            <a:ext cx="8899938" cy="2780024"/>
            <a:chOff x="281413" y="1352769"/>
            <a:chExt cx="4449969" cy="1390012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9702F491-C9E6-4109-B3D0-470B9AE28F5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81413" y="1352769"/>
              <a:ext cx="399404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FD313D89-BC36-40B3-B97D-EEE7D339A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19254" y="1439597"/>
              <a:ext cx="412128" cy="130318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Овал 59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11389904" y="9478417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12852930" y="9443717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FD313D89-BC36-40B3-B97D-EEE7D339A5B6}"/>
              </a:ext>
            </a:extLst>
          </p:cNvPr>
          <p:cNvCxnSpPr>
            <a:cxnSpLocks/>
          </p:cNvCxnSpPr>
          <p:nvPr/>
        </p:nvCxnSpPr>
        <p:spPr>
          <a:xfrm flipH="1" flipV="1">
            <a:off x="12990203" y="9619818"/>
            <a:ext cx="796222" cy="271079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9702F491-C9E6-4109-B3D0-470B9AE28F5A}"/>
              </a:ext>
            </a:extLst>
          </p:cNvPr>
          <p:cNvCxnSpPr>
            <a:cxnSpLocks/>
          </p:cNvCxnSpPr>
          <p:nvPr/>
        </p:nvCxnSpPr>
        <p:spPr>
          <a:xfrm>
            <a:off x="13786424" y="12323663"/>
            <a:ext cx="2870072" cy="69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Овал 71">
            <a:extLst>
              <a:ext uri="{FF2B5EF4-FFF2-40B4-BE49-F238E27FC236}">
                <a16:creationId xmlns:a16="http://schemas.microsoft.com/office/drawing/2014/main" id="{121972A9-DB7A-42B8-9C2C-D68BE35F7D1C}"/>
              </a:ext>
            </a:extLst>
          </p:cNvPr>
          <p:cNvSpPr/>
          <p:nvPr/>
        </p:nvSpPr>
        <p:spPr>
          <a:xfrm>
            <a:off x="12013072" y="3174475"/>
            <a:ext cx="288000" cy="2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kern="120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9702F491-C9E6-4109-B3D0-470B9AE28F5A}"/>
              </a:ext>
            </a:extLst>
          </p:cNvPr>
          <p:cNvCxnSpPr>
            <a:cxnSpLocks/>
          </p:cNvCxnSpPr>
          <p:nvPr/>
        </p:nvCxnSpPr>
        <p:spPr>
          <a:xfrm>
            <a:off x="9822443" y="3113583"/>
            <a:ext cx="478831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35224C-0CB9-4579-898B-FB770BE1FCFA}"/>
              </a:ext>
            </a:extLst>
          </p:cNvPr>
          <p:cNvSpPr/>
          <p:nvPr/>
        </p:nvSpPr>
        <p:spPr>
          <a:xfrm>
            <a:off x="310680" y="13231837"/>
            <a:ext cx="2867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Источник: Донченко В.В.</a:t>
            </a:r>
            <a:endParaRPr lang="ru-RU" sz="2000" dirty="0"/>
          </a:p>
        </p:txBody>
      </p:sp>
      <p:sp>
        <p:nvSpPr>
          <p:cNvPr id="75" name="Номер слайда 4">
            <a:extLst>
              <a:ext uri="{FF2B5EF4-FFF2-40B4-BE49-F238E27FC236}">
                <a16:creationId xmlns:a16="http://schemas.microsoft.com/office/drawing/2014/main" id="{BAD90F61-AF49-4B11-B21E-F241FD6C9AD0}"/>
              </a:ext>
            </a:extLst>
          </p:cNvPr>
          <p:cNvSpPr txBox="1">
            <a:spLocks/>
          </p:cNvSpPr>
          <p:nvPr/>
        </p:nvSpPr>
        <p:spPr>
          <a:xfrm>
            <a:off x="22707598" y="12797401"/>
            <a:ext cx="92939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063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556" y="1961456"/>
            <a:ext cx="6658940" cy="313763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Основная идея развития среды обитания трансформируется </a:t>
            </a:r>
            <a:r>
              <a:rPr lang="ru-RU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 обеспечение доступности всех необходимых благ (услуг) для человека.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Доступность, функциональная эффективность, экологичность, безопасность транспорта становятся главными факторами его развития, так </a:t>
            </a:r>
            <a:r>
              <a:rPr lang="ru-RU" sz="3200" b="1" dirty="0">
                <a:latin typeface="Arial Narrow" panose="020B0606020202030204" pitchFamily="34" charset="0"/>
              </a:rPr>
              <a:t>как </a:t>
            </a:r>
            <a:r>
              <a:rPr lang="ru-RU" sz="3200" b="1" dirty="0">
                <a:solidFill>
                  <a:srgbClr val="0070C0"/>
                </a:solidFill>
                <a:latin typeface="Arial Narrow" panose="020B0606020202030204" pitchFamily="34" charset="0"/>
              </a:rPr>
              <a:t>создают условия для быстрого и комфортного перемещения и эффективной мобильности </a:t>
            </a:r>
            <a:r>
              <a:rPr lang="ru-RU" sz="3200" b="1" dirty="0">
                <a:solidFill>
                  <a:srgbClr val="000000"/>
                </a:solidFill>
                <a:latin typeface="Arial Narrow" panose="020B0606020202030204" pitchFamily="34" charset="0"/>
              </a:rPr>
              <a:t>при помощи платформенных решений в рамках единого цифрового информационного пространства, «открытого» дизайна и территориального планирования, а также совершенствования конструкций автотранспортных средств, инфраструктуры, логистических технологий. </a:t>
            </a:r>
            <a:endParaRPr lang="ru-RU" sz="3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DE3F01-CC8D-4C34-B7F6-309DA31B344F}"/>
              </a:ext>
            </a:extLst>
          </p:cNvPr>
          <p:cNvSpPr/>
          <p:nvPr/>
        </p:nvSpPr>
        <p:spPr>
          <a:xfrm>
            <a:off x="0" y="377280"/>
            <a:ext cx="24384000" cy="1661985"/>
          </a:xfrm>
          <a:prstGeom prst="rect">
            <a:avLst/>
          </a:prstGeom>
          <a:solidFill>
            <a:schemeClr val="bg1"/>
          </a:solidFill>
        </p:spPr>
        <p:txBody>
          <a:bodyPr wrap="square" lIns="182864" tIns="91436" rIns="182864" bIns="91436">
            <a:spAutoFit/>
          </a:bodyPr>
          <a:lstStyle/>
          <a:p>
            <a:pPr defTabSz="1828800" hangingPunct="1">
              <a:defRPr/>
            </a:pPr>
            <a:r>
              <a:rPr lang="ru-RU" altLang="ru-RU" sz="48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Изменение целеполагания развития городских транспортных систем под влиянием информационно-коммуникационных технологий</a:t>
            </a:r>
            <a:endParaRPr lang="ru-RU" sz="4800" kern="1200" dirty="0">
              <a:solidFill>
                <a:prstClr val="black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E83AB8-F6A2-453F-A2A6-FD10589FE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7" t="43042" r="28768" b="17593"/>
          <a:stretch/>
        </p:blipFill>
        <p:spPr>
          <a:xfrm>
            <a:off x="6658940" y="2249488"/>
            <a:ext cx="17656705" cy="10014386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99E43F-B6EE-414B-9E86-4A4717970E89}"/>
              </a:ext>
            </a:extLst>
          </p:cNvPr>
          <p:cNvSpPr txBox="1">
            <a:spLocks/>
          </p:cNvSpPr>
          <p:nvPr/>
        </p:nvSpPr>
        <p:spPr>
          <a:xfrm>
            <a:off x="23137216" y="12973595"/>
            <a:ext cx="929392" cy="730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RU" sz="24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Raleway" pitchFamily="2" charset="77"/>
                <a:ea typeface="+mn-ea"/>
                <a:cs typeface="+mn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23E31-7DEF-47C9-A409-6718619315D1}" type="slidenum"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  <a:sym typeface="Helvetica Light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09356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6599"/>
            <a:ext cx="24384000" cy="1096646"/>
          </a:xfrm>
        </p:spPr>
        <p:txBody>
          <a:bodyPr>
            <a:noAutofit/>
          </a:bodyPr>
          <a:lstStyle/>
          <a:p>
            <a:pPr algn="ctr"/>
            <a:r>
              <a:rPr lang="ru-RU" sz="5600" b="1" dirty="0">
                <a:latin typeface="Arial Narrow" panose="020B0606020202030204" pitchFamily="34" charset="0"/>
                <a:cs typeface="Arial" panose="020B0604020202020204" pitchFamily="34" charset="0"/>
              </a:rPr>
              <a:t>Ключевой принцип обеспечения устойчивости городских транспортных систем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13" y="2416647"/>
            <a:ext cx="8537698" cy="8271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7894" y="2416647"/>
            <a:ext cx="8664052" cy="8424218"/>
          </a:xfrm>
          <a:prstGeom prst="rect">
            <a:avLst/>
          </a:prstGeom>
        </p:spPr>
      </p:pic>
      <p:sp>
        <p:nvSpPr>
          <p:cNvPr id="7" name="Трапеция 6"/>
          <p:cNvSpPr/>
          <p:nvPr/>
        </p:nvSpPr>
        <p:spPr>
          <a:xfrm>
            <a:off x="4546098" y="5294910"/>
            <a:ext cx="15134734" cy="6603650"/>
          </a:xfrm>
          <a:prstGeom prst="trapezoid">
            <a:avLst>
              <a:gd name="adj" fmla="val 48206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defTabSz="190392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kern="12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endParaRPr lang="ru-RU" sz="4800" kern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defTabSz="190392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600" b="1" kern="1200" dirty="0">
                <a:solidFill>
                  <a:srgbClr val="000000"/>
                </a:solidFill>
                <a:latin typeface="Arial Narrow" panose="020B0606020202030204" pitchFamily="34" charset="0"/>
              </a:rPr>
              <a:t>Изменение</a:t>
            </a:r>
          </a:p>
          <a:p>
            <a:pPr defTabSz="190392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600" b="1" kern="1200" dirty="0">
                <a:solidFill>
                  <a:srgbClr val="000000"/>
                </a:solidFill>
                <a:latin typeface="Arial Narrow" panose="020B0606020202030204" pitchFamily="34" charset="0"/>
              </a:rPr>
              <a:t>транспортных приоритетов, </a:t>
            </a:r>
          </a:p>
          <a:p>
            <a:pPr defTabSz="190392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600" b="1" kern="1200" dirty="0">
                <a:solidFill>
                  <a:srgbClr val="000000"/>
                </a:solidFill>
                <a:latin typeface="Arial Narrow" panose="020B0606020202030204" pitchFamily="34" charset="0"/>
              </a:rPr>
              <a:t>конструкций объектов с учетом формирования </a:t>
            </a:r>
            <a:r>
              <a:rPr lang="ru-RU" sz="4600" b="1" kern="1200" dirty="0">
                <a:solidFill>
                  <a:srgbClr val="C00000"/>
                </a:solidFill>
                <a:latin typeface="Arial Narrow" panose="020B0606020202030204" pitchFamily="34" charset="0"/>
              </a:rPr>
              <a:t>искусственных информационно-коммуникационных экосистем </a:t>
            </a:r>
            <a:r>
              <a:rPr lang="ru-RU" sz="4600" b="1" kern="1200" dirty="0">
                <a:solidFill>
                  <a:srgbClr val="000000"/>
                </a:solidFill>
                <a:latin typeface="Arial Narrow" panose="020B0606020202030204" pitchFamily="34" charset="0"/>
              </a:rPr>
              <a:t>для повышения качества жизни людей; </a:t>
            </a:r>
            <a:r>
              <a:rPr lang="ru-RU" sz="4600" b="1" kern="1200" dirty="0">
                <a:solidFill>
                  <a:srgbClr val="C00000"/>
                </a:solidFill>
                <a:latin typeface="Arial Narrow" panose="020B0606020202030204" pitchFamily="34" charset="0"/>
              </a:rPr>
              <a:t>управление мобильностью </a:t>
            </a:r>
            <a:r>
              <a:rPr lang="ru-RU" sz="4600" b="1" kern="1200" dirty="0">
                <a:solidFill>
                  <a:prstClr val="black"/>
                </a:solidFill>
                <a:latin typeface="Arial Narrow" panose="020B0606020202030204" pitchFamily="34" charset="0"/>
              </a:rPr>
              <a:t>в пользу </a:t>
            </a:r>
            <a:r>
              <a:rPr lang="ru-RU" sz="4600" b="1" kern="1200" dirty="0">
                <a:solidFill>
                  <a:srgbClr val="C00000"/>
                </a:solidFill>
                <a:latin typeface="Arial Narrow" panose="020B0606020202030204" pitchFamily="34" charset="0"/>
              </a:rPr>
              <a:t>велосипедного и пешеходного движения, средств индивидуальной мобильности 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8801266" y="3320444"/>
            <a:ext cx="6646628" cy="96944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90392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3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73676CDB-E376-43DC-928B-E6650E82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07598" y="12797401"/>
            <a:ext cx="929392" cy="730250"/>
          </a:xfrm>
        </p:spPr>
        <p:txBody>
          <a:bodyPr/>
          <a:lstStyle/>
          <a:p>
            <a:pPr defTabSz="1828800" hangingPunct="1">
              <a:defRPr/>
            </a:pPr>
            <a:fld id="{1C223E31-7DEF-47C9-A409-6718619315D1}" type="slidenum">
              <a:rPr lang="ru-RU" b="1">
                <a:solidFill>
                  <a:srgbClr val="000000"/>
                </a:solidFill>
              </a:rPr>
              <a:pPr defTabSz="1828800" hangingPunct="1">
                <a:defRPr/>
              </a:pPr>
              <a:t>7</a:t>
            </a:fld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1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B35EC8-666B-6041-AB0A-F218A0D301FC}"/>
              </a:ext>
            </a:extLst>
          </p:cNvPr>
          <p:cNvSpPr txBox="1"/>
          <p:nvPr/>
        </p:nvSpPr>
        <p:spPr>
          <a:xfrm>
            <a:off x="1606824" y="927884"/>
            <a:ext cx="22345128" cy="6647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Moscow Sans Extrabold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tx1"/>
                </a:solidFill>
                <a:latin typeface="Arial Narrow" panose="020B0606020202030204" pitchFamily="34" charset="0"/>
              </a:rPr>
              <a:t>Социально ориентированная низкоуглеродная устойчивая транспортная политика</a:t>
            </a:r>
            <a:r>
              <a:rPr lang="en-US" sz="4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ru-RU" sz="4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A290D185-0473-5B44-8634-42203641E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011135"/>
              </p:ext>
            </p:extLst>
          </p:nvPr>
        </p:nvGraphicFramePr>
        <p:xfrm>
          <a:off x="-45348" y="665312"/>
          <a:ext cx="24138528" cy="10081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230E55A-BC55-4A85-9429-D7C657BAF7B6}"/>
              </a:ext>
            </a:extLst>
          </p:cNvPr>
          <p:cNvGrpSpPr/>
          <p:nvPr/>
        </p:nvGrpSpPr>
        <p:grpSpPr>
          <a:xfrm>
            <a:off x="1001954" y="10458400"/>
            <a:ext cx="22931430" cy="2430834"/>
            <a:chOff x="1067979" y="7056707"/>
            <a:chExt cx="22931430" cy="2430834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1F6578-B9BF-4B81-9318-194945E491D0}"/>
                </a:ext>
              </a:extLst>
            </p:cNvPr>
            <p:cNvSpPr/>
            <p:nvPr/>
          </p:nvSpPr>
          <p:spPr>
            <a:xfrm>
              <a:off x="1399244" y="7056707"/>
              <a:ext cx="22600165" cy="243083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31BC61-BFF8-4814-A88F-D7D391CF4A55}"/>
                </a:ext>
              </a:extLst>
            </p:cNvPr>
            <p:cNvSpPr txBox="1"/>
            <p:nvPr/>
          </p:nvSpPr>
          <p:spPr>
            <a:xfrm>
              <a:off x="1067979" y="7200745"/>
              <a:ext cx="22600165" cy="20162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360" tIns="86360" rIns="86360" bIns="86360" numCol="1" spcCol="1270" anchor="ctr" anchorCtr="0">
              <a:noAutofit/>
            </a:bodyPr>
            <a:lstStyle/>
            <a:p>
              <a:pPr lvl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Arial Narrow" panose="020B0606020202030204" pitchFamily="34" charset="0"/>
                </a:rPr>
                <a:t>реализует </a:t>
              </a:r>
              <a:r>
                <a:rPr lang="ru-RU" sz="3600" b="1" kern="1200" dirty="0">
                  <a:latin typeface="Arial Narrow" panose="020B0606020202030204" pitchFamily="34" charset="0"/>
                </a:rPr>
                <a:t>социальные инновации, направленные на </a:t>
              </a:r>
              <a:r>
                <a:rPr lang="ru-RU" sz="3600" b="1" kern="12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управление мобильностью</a:t>
              </a:r>
              <a:r>
                <a:rPr lang="ru-RU" sz="3600" kern="1200" dirty="0">
                  <a:latin typeface="Arial Narrow" panose="020B0606020202030204" pitchFamily="34" charset="0"/>
                </a:rPr>
                <a:t>, транспортным поведением разных фокус-групп населения и индивидуумов для повышения качества жизни, уменьшения социального и цифрового неравенства; использует </a:t>
              </a:r>
              <a:r>
                <a:rPr lang="ru-RU" sz="3600" b="1" kern="1200" dirty="0" err="1">
                  <a:latin typeface="Arial Narrow" panose="020B0606020202030204" pitchFamily="34" charset="0"/>
                </a:rPr>
                <a:t>социотехнологические</a:t>
              </a:r>
              <a:r>
                <a:rPr lang="ru-RU" sz="3600" b="1" kern="1200" dirty="0">
                  <a:latin typeface="Arial Narrow" panose="020B0606020202030204" pitchFamily="34" charset="0"/>
                </a:rPr>
                <a:t> драйверы </a:t>
              </a:r>
              <a:r>
                <a:rPr lang="ru-RU" sz="3600" kern="1200" dirty="0">
                  <a:latin typeface="Arial Narrow" panose="020B0606020202030204" pitchFamily="34" charset="0"/>
                </a:rPr>
                <a:t>цифровой экономики для управления трудовыми, материальными, финансовыми, информационными ресурсами при функционировании транспортных систем  </a:t>
              </a:r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B7F366C1-C01A-4695-917A-C0DEACFD17C1}"/>
              </a:ext>
            </a:extLst>
          </p:cNvPr>
          <p:cNvSpPr/>
          <p:nvPr/>
        </p:nvSpPr>
        <p:spPr>
          <a:xfrm>
            <a:off x="22648" y="10530436"/>
            <a:ext cx="2520252" cy="2520252"/>
          </a:xfrm>
          <a:prstGeom prst="ellips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id="{C385BEB9-AAB3-4361-A8CA-6468B097F9E7}"/>
              </a:ext>
            </a:extLst>
          </p:cNvPr>
          <p:cNvSpPr txBox="1">
            <a:spLocks/>
          </p:cNvSpPr>
          <p:nvPr/>
        </p:nvSpPr>
        <p:spPr>
          <a:xfrm>
            <a:off x="23163788" y="12978680"/>
            <a:ext cx="92939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Light"/>
              </a:defRPr>
            </a:lvl9pPr>
          </a:lstStyle>
          <a:p>
            <a:pPr defTabSz="1828800" hangingPunct="1">
              <a:defRPr/>
            </a:pPr>
            <a:fld id="{1C223E31-7DEF-47C9-A409-6718619315D1}" type="slidenum">
              <a:rPr lang="ru-RU" sz="2400" smtClean="0"/>
              <a:pPr defTabSz="1828800" hangingPunct="1">
                <a:defRPr/>
              </a:pPr>
              <a:t>8</a:t>
            </a:fld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5305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7A9A1-02AE-A3FB-D64D-66CB24B9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7" y="286968"/>
            <a:ext cx="23379270" cy="1288616"/>
          </a:xfrm>
        </p:spPr>
        <p:txBody>
          <a:bodyPr/>
          <a:lstStyle/>
          <a:p>
            <a:r>
              <a:rPr lang="ru-RU" sz="4800" dirty="0">
                <a:solidFill>
                  <a:schemeClr val="tx1"/>
                </a:solidFill>
                <a:latin typeface="Arial Narrow" panose="020B0606020202030204" pitchFamily="34" charset="0"/>
              </a:rPr>
              <a:t>Меры по регулированию транспортного спроса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18FE4-6E40-AFB4-BB4F-8EED828A7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F306B3-73E9-CD50-7090-10054BED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>
              <a:defRPr/>
            </a:pPr>
            <a:fld id="{1C223E31-7DEF-47C9-A409-6718619315D1}" type="slidenum">
              <a:rPr lang="ru-RU">
                <a:solidFill>
                  <a:srgbClr val="000000"/>
                </a:solidFill>
              </a:rPr>
              <a:pPr defTabSz="1828800" hangingPunct="1"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4F891-F4D9-574D-A0A1-B663A508733D}"/>
              </a:ext>
            </a:extLst>
          </p:cNvPr>
          <p:cNvSpPr txBox="1"/>
          <p:nvPr/>
        </p:nvSpPr>
        <p:spPr>
          <a:xfrm>
            <a:off x="704994" y="1293532"/>
            <a:ext cx="22889980" cy="116493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defTabSz="1828800" hangingPunct="1">
              <a:spcBef>
                <a:spcPts val="600"/>
              </a:spcBef>
              <a:defRPr/>
            </a:pPr>
            <a:r>
              <a:rPr lang="ru-RU" sz="40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1. Исключение условий формирования гипермобильности при реализации градостроительных проектов (в частности, при реализации программы реновации):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законодательное установление ограничений на плотность и этажность застройки (уровень федерального и регионального законодательства);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установление требований по созданию социальных пространств, дворовых территорий, адекватных характеристикам (в частности, этажности) застройки;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реализация на уровне градостроительного планирования концепции смешанного использования (“</a:t>
            </a:r>
            <a:r>
              <a:rPr lang="ru-RU" sz="3200" b="1" kern="1200" dirty="0" err="1">
                <a:latin typeface="Arial Narrow" panose="020B0606020202030204" pitchFamily="34" charset="0"/>
                <a:ea typeface="+mn-ea"/>
                <a:cs typeface="+mn-cs"/>
              </a:rPr>
              <a:t>mixed-use</a:t>
            </a: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” </a:t>
            </a:r>
            <a:r>
              <a:rPr lang="ru-RU" sz="3200" b="1" kern="1200" dirty="0" err="1">
                <a:latin typeface="Arial Narrow" panose="020B0606020202030204" pitchFamily="34" charset="0"/>
                <a:ea typeface="+mn-ea"/>
                <a:cs typeface="+mn-cs"/>
              </a:rPr>
              <a:t>development</a:t>
            </a: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) территорий и отдельных зданий;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реализация концепции транзитно-ориентированной застройки городских территорий.</a:t>
            </a:r>
          </a:p>
          <a:p>
            <a:pPr algn="l" defTabSz="1828800" hangingPunct="1">
              <a:spcBef>
                <a:spcPts val="600"/>
              </a:spcBef>
              <a:defRPr/>
            </a:pPr>
            <a:r>
              <a:rPr lang="ru-RU" sz="4000" b="1" kern="1200" dirty="0">
                <a:solidFill>
                  <a:srgbClr val="C00000"/>
                </a:solidFill>
                <a:latin typeface="Arial Narrow" panose="020B0606020202030204" pitchFamily="34" charset="0"/>
                <a:ea typeface="+mn-ea"/>
                <a:cs typeface="+mn-cs"/>
              </a:rPr>
              <a:t>2. Сдерживание роста транспортного спроса: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создание условий для максимально возможного перевода компаний и/или отдельных сотрудников на дистанционные методы работы;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продолжение практики организация совещаний, конференций, семинаров и прочих мероприятий в режиме “</a:t>
            </a:r>
            <a:r>
              <a:rPr lang="ru-RU" sz="3200" b="1" kern="1200" dirty="0" err="1">
                <a:latin typeface="Arial Narrow" panose="020B0606020202030204" pitchFamily="34" charset="0"/>
                <a:ea typeface="+mn-ea"/>
                <a:cs typeface="+mn-cs"/>
              </a:rPr>
              <a:t>on-line</a:t>
            </a: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”;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перевод части учебных занятий в организациях образования в дистанционный режим (семинары, консультирование проектов и т.д.);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изменение графиков работы предприятий и организаций, отдельных сотрудников с целью снижения пассажиропотоков в часы «пик»;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развитие системы торгового и социально-бытового обслуживания населения в шаговой доступности с уровнем ассортимента и качества товаров и услуг, в полной мере удовлетворяющим потребностям разных групп населения («смешанное использование» территорий);</a:t>
            </a:r>
          </a:p>
          <a:p>
            <a:pPr marL="571500" indent="-571500" algn="l" defTabSz="1828800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3200" b="1" kern="1200" dirty="0">
                <a:latin typeface="Arial Narrow" panose="020B0606020202030204" pitchFamily="34" charset="0"/>
                <a:ea typeface="+mn-ea"/>
                <a:cs typeface="+mn-cs"/>
              </a:rPr>
              <a:t>развитие системы дистанционной торговли, доставки товаров, выездного оказания услуг.</a:t>
            </a:r>
          </a:p>
        </p:txBody>
      </p:sp>
    </p:spTree>
    <p:extLst>
      <p:ext uri="{BB962C8B-B14F-4D97-AF65-F5344CB8AC3E}">
        <p14:creationId xmlns:p14="http://schemas.microsoft.com/office/powerpoint/2010/main" val="42939393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theme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Green_Theme">
  <a:themeElements>
    <a:clrScheme name="SK_greel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D7C3C"/>
      </a:accent1>
      <a:accent2>
        <a:srgbClr val="5AB258"/>
      </a:accent2>
      <a:accent3>
        <a:srgbClr val="2375BE"/>
      </a:accent3>
      <a:accent4>
        <a:srgbClr val="2449D2"/>
      </a:accent4>
      <a:accent5>
        <a:srgbClr val="D5D5D5"/>
      </a:accent5>
      <a:accent6>
        <a:srgbClr val="C0C0C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2872</Words>
  <Application>Microsoft Office PowerPoint</Application>
  <PresentationFormat>Произвольный</PresentationFormat>
  <Paragraphs>398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64" baseType="lpstr">
      <vt:lpstr>MS Mincho</vt:lpstr>
      <vt:lpstr>Arial</vt:lpstr>
      <vt:lpstr>Arial Narrow</vt:lpstr>
      <vt:lpstr>Calibri</vt:lpstr>
      <vt:lpstr>Calibri Light</vt:lpstr>
      <vt:lpstr>DejaVu Sans</vt:lpstr>
      <vt:lpstr>Helvetica Light</vt:lpstr>
      <vt:lpstr>Helvetica Neue</vt:lpstr>
      <vt:lpstr>Lucida Sans Unicode</vt:lpstr>
      <vt:lpstr>Monaco</vt:lpstr>
      <vt:lpstr>Moscow Sans Extrabold</vt:lpstr>
      <vt:lpstr>Proxima Nova Bl</vt:lpstr>
      <vt:lpstr>Proxima Nova Rg</vt:lpstr>
      <vt:lpstr>Raleway</vt:lpstr>
      <vt:lpstr>Raleway Light</vt:lpstr>
      <vt:lpstr>Raleway Medium</vt:lpstr>
      <vt:lpstr>Segoe UI</vt:lpstr>
      <vt:lpstr>StarSymbol</vt:lpstr>
      <vt:lpstr>STIXGeneral-Regular</vt:lpstr>
      <vt:lpstr>Symbol</vt:lpstr>
      <vt:lpstr>Times New Roman</vt:lpstr>
      <vt:lpstr>Wingdings</vt:lpstr>
      <vt:lpstr>9_Тема Office</vt:lpstr>
      <vt:lpstr>Office Theme</vt:lpstr>
      <vt:lpstr>Тема Office</vt:lpstr>
      <vt:lpstr>6_Тема Office</vt:lpstr>
      <vt:lpstr>2_Тема Office</vt:lpstr>
      <vt:lpstr>3_Тема Office</vt:lpstr>
      <vt:lpstr>4_Green_Theme</vt:lpstr>
      <vt:lpstr>14_Тема Office</vt:lpstr>
      <vt:lpstr>10_Тема Office</vt:lpstr>
      <vt:lpstr>1_Тема Office</vt:lpstr>
      <vt:lpstr>think-cell Slide</vt:lpstr>
      <vt:lpstr>Презентация PowerPoint</vt:lpstr>
      <vt:lpstr>Ключевые тренды, определяющие кардинальную трансформацию транспортного комплекса до 2030 года:</vt:lpstr>
      <vt:lpstr>Презентация PowerPoint</vt:lpstr>
      <vt:lpstr>Парадоксы взаимоотношения мобильности и доступности</vt:lpstr>
      <vt:lpstr>Презентация PowerPoint</vt:lpstr>
      <vt:lpstr>Презентация PowerPoint</vt:lpstr>
      <vt:lpstr>Ключевой принцип обеспечения устойчивости городских транспортных систем</vt:lpstr>
      <vt:lpstr>Презентация PowerPoint</vt:lpstr>
      <vt:lpstr>Меры по регулированию транспортного спроса (1)</vt:lpstr>
      <vt:lpstr>Меры по регулированию транспортного спроса (2)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Прогноз объемов продаж новых ЭТС в России</vt:lpstr>
      <vt:lpstr>Характеристики разных видов транспорта </vt:lpstr>
      <vt:lpstr>Классификация велосипедных дорог (полос)</vt:lpstr>
      <vt:lpstr>Основные параметры велосипедных дорог разных категорий</vt:lpstr>
      <vt:lpstr>Схема вариантов расположения сети велосипедных дорог на территории микрорайона</vt:lpstr>
      <vt:lpstr>Управление мобильностью – вектор переориентации транспортного спроса на немоторизованные виды транспорта</vt:lpstr>
      <vt:lpstr>Принципы управления мобильностью (1)</vt:lpstr>
      <vt:lpstr>Принципы управления мобильностью (2) </vt:lpstr>
      <vt:lpstr>    Цели управления мобильностью:</vt:lpstr>
      <vt:lpstr>Поводы для применения технологий управления мобильностью  </vt:lpstr>
      <vt:lpstr>Эффективность технологий управления мобильностью</vt:lpstr>
      <vt:lpstr>Концепция управления мобильностью на уровне муниципалитетов</vt:lpstr>
      <vt:lpstr>Типичные меры управления мобильностью в сфере эксплуатации  городских транспортных систем </vt:lpstr>
      <vt:lpstr>Управление мобильностью в Федеральном ведомстве по охране окружающей среды Германии</vt:lpstr>
      <vt:lpstr>Первоочередные мероприятия по внедрению технологий управления мобильностью в России и странах СНГ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UVT</dc:creator>
  <cp:lastModifiedBy>Пользователь</cp:lastModifiedBy>
  <cp:revision>195</cp:revision>
  <dcterms:modified xsi:type="dcterms:W3CDTF">2025-04-01T13:45:30Z</dcterms:modified>
</cp:coreProperties>
</file>