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1" r:id="rId7"/>
    <p:sldId id="283" r:id="rId8"/>
    <p:sldId id="263" r:id="rId9"/>
    <p:sldId id="279" r:id="rId10"/>
    <p:sldId id="280" r:id="rId11"/>
    <p:sldId id="281" r:id="rId12"/>
    <p:sldId id="284" r:id="rId13"/>
    <p:sldId id="282" r:id="rId14"/>
    <p:sldId id="269" r:id="rId15"/>
    <p:sldId id="264" r:id="rId16"/>
    <p:sldId id="270" r:id="rId17"/>
    <p:sldId id="271" r:id="rId18"/>
    <p:sldId id="301" r:id="rId19"/>
    <p:sldId id="285" r:id="rId20"/>
    <p:sldId id="286" r:id="rId21"/>
    <p:sldId id="287" r:id="rId22"/>
    <p:sldId id="288" r:id="rId23"/>
    <p:sldId id="299" r:id="rId24"/>
    <p:sldId id="300" r:id="rId25"/>
    <p:sldId id="267" r:id="rId26"/>
    <p:sldId id="303" r:id="rId27"/>
    <p:sldId id="304" r:id="rId28"/>
    <p:sldId id="305" r:id="rId29"/>
    <p:sldId id="26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3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4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6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0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9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0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7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0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9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8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28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3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9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0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0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6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7F8B-1D69-4ADB-878A-602437D6B595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3B99-D787-4FCF-9FFB-45439CA0D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F13A-4E8F-4B5B-BE5B-04C5DE8DC3DF}" type="datetimeFigureOut">
              <a:rPr lang="ru-RU" smtClean="0"/>
              <a:t>ср 02.04.25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8A65-691B-45C4-95D1-F563207E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по достижении ЦУР 11 «Устойчивые города и населенные пункты» в части городских транспортных систем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4525" y="4926013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/>
              <a:t>В.В. Донченко</a:t>
            </a:r>
          </a:p>
          <a:p>
            <a:r>
              <a:rPr lang="ru-RU" dirty="0"/>
              <a:t>к.т.н., </a:t>
            </a:r>
            <a:r>
              <a:rPr lang="ru-RU" dirty="0" err="1"/>
              <a:t>ст.н.с</a:t>
            </a:r>
            <a:r>
              <a:rPr lang="ru-RU" dirty="0"/>
              <a:t>., заместитель директора Центра развития транспорта общего пользования Департамента передовых инженерных школ РУТ (МИИТ)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28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7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показатели по ЦУР 11,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или иначе связанные с транспортом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и устойчивые транспортные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обеспечить доступ к безопасным, недорогим, доступным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транспортным системам для всех, повышая безопасность дорожного движения, в частности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расширения общественного транспорта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уделяя особое внимание потребностям уязвимых групп населения, женщин, детей, людей с ограниченными возможностями и пожилых людей».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11.2.1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«Доля населения, имеющего удобный доступ к общественному транспорту, по полу, возрасту и для людей с ограниченными возможностями»</a:t>
            </a:r>
          </a:p>
        </p:txBody>
      </p:sp>
    </p:spTree>
    <p:extLst>
      <p:ext uri="{BB962C8B-B14F-4D97-AF65-F5344CB8AC3E}">
        <p14:creationId xmlns:p14="http://schemas.microsoft.com/office/powerpoint/2010/main" val="203190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показатели по ЦУР 11,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или иначе связанные 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11.3.1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«Соотношение темпов потребления земли к темпам роста населения»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11.6.2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«Среднегодовые уровни содержания мелких твердых частиц (например, PM2,5 и PM10) в городах (взвешенные по численности населения)»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11.7.1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«Средняя доля застроенной территории городов, которая является открытым пространством для общественного пользования, в разбивке по полу, возрасту и лицам с ограниченными возможностями»</a:t>
            </a:r>
          </a:p>
        </p:txBody>
      </p:sp>
    </p:spTree>
    <p:extLst>
      <p:ext uri="{BB962C8B-B14F-4D97-AF65-F5344CB8AC3E}">
        <p14:creationId xmlns:p14="http://schemas.microsoft.com/office/powerpoint/2010/main" val="37067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ЦУР 11 (в части транспорта) подразумевает создание устойчивых транспортных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транспортная 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обеспечивать потребности в поездках различных социально-экономических групп населения для достижения приемлемых показателей доступности при одновременной минимизации негативных последствий, связанных с работой транспорта.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43" y="4001294"/>
            <a:ext cx="55721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404634"/>
            <a:ext cx="10178801" cy="921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экстернальные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затраты, связанные с использованием только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 в странах Евросоюза в 2019 г. 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4% суммарного ВВП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1301" y="1739925"/>
            <a:ext cx="8326139" cy="5347222"/>
          </a:xfrm>
          <a:prstGeom prst="rect">
            <a:avLst/>
          </a:prstGeom>
        </p:spPr>
      </p:pic>
      <p:pic>
        <p:nvPicPr>
          <p:cNvPr id="2050" name="Picture 2" descr="Россиянам рассказали, где лучше хранить деньги в 2021 году - Российская 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3380430"/>
            <a:ext cx="2329033" cy="15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0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РЕШЕНИЕ ПРОБЛЕМ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ТРАНСПОРТА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ВАЖНОЕ ЗНАЧЕНИЕ КАК НА МЕЖДУНАРОДНОМ, ТАК И НА НАЦИОНАЛЬНОМ УРОВНЕ?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007" y="1583887"/>
            <a:ext cx="11172495" cy="412323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потери населения и экономики от транспортных задержек (до 80%) в наибольшей степени концентрируются в городах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городов и неудовлетворительная работа общественного транспорта снижают транспортную доступность и порождают рост социальной напряженности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доля (до 80%) топливо-потребления и выбросов ЗВ приходится на города и городские агломерации в которых проживает большинство населения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происходит 75% всех ДТП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Автомобиле-ориентированное развитие общества приводит к росту смертности и заболеваемости населения, ухудшению качества жизни людей в городах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ущерб от неоптимальной организации работы транспорта составляет не менее 6-7% ВВП в год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106510" y="566507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29824" y="5259753"/>
            <a:ext cx="599090" cy="562709"/>
          </a:xfrm>
          <a:prstGeom prst="downArrow">
            <a:avLst>
              <a:gd name="adj1" fmla="val 50000"/>
              <a:gd name="adj2" fmla="val 41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9407" y="5687935"/>
            <a:ext cx="9924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Необходимо обеспечивать обмен передовым опытом, готовить общие решения в сфере интеграции городской и транспортной политик, увязывать развитие городских транспортных систем с задачами охраны окружающей среды и достижением ЦУР</a:t>
            </a:r>
          </a:p>
        </p:txBody>
      </p:sp>
    </p:spTree>
    <p:extLst>
      <p:ext uri="{BB962C8B-B14F-4D97-AF65-F5344CB8AC3E}">
        <p14:creationId xmlns:p14="http://schemas.microsoft.com/office/powerpoint/2010/main" val="193902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9697" y="3007"/>
            <a:ext cx="1262292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причины транспортных проблем в современных городах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011" y="1225470"/>
            <a:ext cx="7286160" cy="49379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Перегруженность транспортных сетей </a:t>
            </a:r>
            <a:r>
              <a:rPr lang="ru-RU" dirty="0"/>
              <a:t>(заторы), связанная с ростом автомобилизации и непродуманной градостроительной политикой является основной причиной роста транспортных задержек и экономических потерь при перевозках пассажиров и грузов, роста выбросов загрязняющих веществ и климатических газов</a:t>
            </a:r>
          </a:p>
          <a:p>
            <a:pPr algn="just"/>
            <a:r>
              <a:rPr lang="ru-RU" b="1" dirty="0"/>
              <a:t>Снижение</a:t>
            </a:r>
            <a:r>
              <a:rPr lang="ru-RU" dirty="0"/>
              <a:t> </a:t>
            </a:r>
            <a:r>
              <a:rPr lang="ru-RU" b="1" dirty="0"/>
              <a:t>качества услуг пассажирского транспорта </a:t>
            </a:r>
            <a:r>
              <a:rPr lang="ru-RU" dirty="0"/>
              <a:t>общего пользования толкает людей к использованию личного автотранспорта</a:t>
            </a:r>
          </a:p>
          <a:p>
            <a:pPr algn="just"/>
            <a:r>
              <a:rPr lang="ru-RU" b="1" dirty="0"/>
              <a:t>Снижение транспортной доступности</a:t>
            </a:r>
            <a:r>
              <a:rPr lang="ru-RU" dirty="0"/>
              <a:t> территорий и объектов, низкое качество услуг ПТОП порождают социальную напряженность в обществе и также стимулируют дальнейший рост автомобиле-пользования</a:t>
            </a:r>
          </a:p>
          <a:p>
            <a:pPr algn="just"/>
            <a:r>
              <a:rPr lang="ru-RU" b="1" dirty="0"/>
              <a:t>Рост автомобиле-пользования </a:t>
            </a:r>
            <a:r>
              <a:rPr lang="ru-RU" dirty="0"/>
              <a:t>ведет к росту дорожно-транспортной аварийности, увеличению выбросов транспортом загрязняющих веществ и климатических газов, росту загрузки улично-дорожных сетей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28" y="1352775"/>
            <a:ext cx="2209043" cy="1475751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7905260" y="5861331"/>
            <a:ext cx="422109" cy="35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34375" y="6131326"/>
            <a:ext cx="796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порочный замкнутый круг проблем, требующих решения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28" y="3594854"/>
            <a:ext cx="2315724" cy="1545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19" y="2564149"/>
            <a:ext cx="2158171" cy="14448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9" y="4721290"/>
            <a:ext cx="228010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1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ПОВЫШЕНИЯ УСТОЙЧИВОСТИ И ЭФФЕКТИВНОСТИ ГОРОДСКИХ ТРАНСПОРТНЫХ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48" y="2157185"/>
            <a:ext cx="11382704" cy="410220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планирование городских транспортных сетей;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формированием и распределением транспортного спроса;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услуг пассажирского транспорта общего пользования, организация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транспортной логистики,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использования электротранспорта, как магистрального городского транспорта общего пользования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движением транспортных, пассажирских и грузовых потоков;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Де-стимулирование использования личного автотранспорта;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поощрение использования новых форм мобильности (совместная мобильность,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микромобильность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активная мобильность);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расширение использования на транспорте информационных и теле-коммуникационных технологий, новых Интернет-сервисов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138866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239" y="2062773"/>
            <a:ext cx="10515600" cy="4351338"/>
          </a:xfrm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33204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транспорта в обеспечении выполнения национальных целей Российской Федерации до 2030 г.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 о национальных целях развития Российской Федерации на период до 2030 года и на перспективу до 2036 года)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694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следующие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Российской Федерации на период до 2030 года и на перспективу до 2036 года (далее – национальные цели):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сохранение населения, укрепление здоровья и повышение благополучия людей, поддержка семьи;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реализация потенциала каждого человека, развитие его талантов, воспитание патриотичной и социально ответственной личности;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комфортная и безопасная среда для жизни;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экологическое благополучие;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устойчивая и динамичная экономика;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технологическое лидерство;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цифровая трансформация государственного и муниципального управления, экономики и социальной сферы.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Национальный проект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«Инфраструктура для жизни»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«Инфраструктура для жизни» включает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федеральных проектов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представляющих собой продолжение ранее действовавших национальных проектов и государственных программ Российской Федерации,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сфере транспорта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проектов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"Безопасность дорожного движения"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"Развитие общественного транспорта"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"Развитие федеральной сети"</a:t>
            </a:r>
          </a:p>
          <a:p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"Региональная и местная дорожная сеть«</a:t>
            </a:r>
          </a:p>
          <a:p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"Развитие железнодорожной инфраструктуры центрального транспортного узла"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9353550" y="4591050"/>
            <a:ext cx="1381125" cy="13049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91825" y="4695646"/>
            <a:ext cx="140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Дорожная и ж/д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14894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устойчивого развития - «Повестка дня на период до 2030 года»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документ «Преобразование нашего мира: Повестка дня в области устойчивого развития на период до 2030 года» разработанный в 2015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ассамблеей ООН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глобальных целей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устойчивого развития (ЦУР)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набор целей для будущего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сотрудничества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заменили собой Цели развития тысячелетия в конце 2015 года. Эти цели планируется достигнуть в период с 2015 по 2030 годы. 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ЦУР учитывают также, что действия в одной области влияют на результаты в других областях, а развитие должно обеспечивать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социальной, экономической и экологической устойчивости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201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результаты в НП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«Инфраструктура для жизни»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транспорта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 2030 году в агломерациях и городах доли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 общественного транспорта,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имеющего срок эксплуатации не старше нормативного, не менее чем до 85 процентов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 2030 году доли соответствующих нормативным требованиям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значения и дорог крупнейших городских агломераций не менее чем до 85 процентов, опорной сети автомобильных дорог – не менее чем до 85 процентов, автомобильных дорог регионального или межмуниципального значения – не менее чем до 60 процентов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дорожно-транспортных происшествий в полтора раза к 2030 году и в два раза к 2036 году по сравнению с показателем 2023 года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 2030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авиационной подвижности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не менее чем на 50 процентов по сравнению с показателем 2023 года при обеспечении к 2030 году доли самолетов отечественного производства в парке российских авиаперевозчиков не менее чем 50 процентов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1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целевые показатели заложены в НП и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«Развитие общественного транспорта»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транспортных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агломерациях и городах (автобусы, трамваи, троллейбусы),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федерального проекта, и имеющих срок эксплуатации не старше нормативного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протяженности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модернизированной трамвайной и троллейбусной инфраструктуры (дорожно-транспортной, обслуживающей) городского наземного электрического транспорта (контактная сеть, пути) в городских агломерациях,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приведенной в нормативное состояние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автобусов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класса,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агломерациях и городах с общей численностью населения 60 млн человек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агломераций и городов, в которых достигнуты целевые показатели функционирования городского транспорта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8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обеспечения </a:t>
            </a:r>
            <a:r>
              <a:rPr lang="ru-RU" sz="2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транспортного обслуживания населения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городах и городских агломерациях (ФП РОТ):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672"/>
            <a:ext cx="10515600" cy="4994786"/>
          </a:xfr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ли просто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закупить автобусы, трамваи, электробусы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Очевидно, что нет! Это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качественной работы городских транспортных систем: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эффективная организация перевозок, позволяющая обеспечить требуемое качество обслуживания населения   – 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маршрутная сеть, расписания, внедрение ИТС и цифровых сервисов и технологий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мониторинг транспортного спроса и качества транспортного обслуживания населения, создание и ведение соответствующих баз данных, моделирование работы системы ПТОП;</a:t>
            </a:r>
          </a:p>
          <a:p>
            <a:pPr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эффективная организация дорожного движения (выделенная инфраструктура, парковочная политика, светофорное регулирование); </a:t>
            </a: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технического обслуживания парка ТС;</a:t>
            </a:r>
          </a:p>
          <a:p>
            <a:pPr lvl="0" algn="just"/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кадры (в первую очередь – водительские).</a:t>
            </a:r>
          </a:p>
          <a:p>
            <a:pPr marL="0" lvl="0" indent="0" algn="just">
              <a:buNone/>
            </a:pP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главное – </a:t>
            </a: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это нужны средства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их в регионах и муниципалитетах зачастую недостаточно. Таким образом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федерального уровня - создать такие правовые и экономические рамки, которые позволят решать перечисленные задачи на постоянной и устойчивой основе.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соответствующие изменения в законодательство.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786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обеспечения качественного транспортного обслуживания населения в городах и городских агломерациях (ФП РОТ):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690688"/>
            <a:ext cx="10845800" cy="481452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ельзя рассматривать только один вид транспорта и ограниченное число критериев качества его функционирования. Транспортная система городов и агломераций - это сложная и многокритериальная система. Поэтому:</a:t>
            </a:r>
            <a:endParaRPr lang="ru-RU" dirty="0"/>
          </a:p>
          <a:p>
            <a:pPr lvl="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рассматривать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системы городов и агломераций в целом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единую транспортную систему – формирование транспортного спроса, управление мобильностью, организация движения, взаимодействие с градостроительной политикой, использование альтернативных видов мобильности (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шеринг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использование СИМ и вело и др.)</a:t>
            </a:r>
          </a:p>
          <a:p>
            <a:pPr lvl="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 целом нужно планировать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транспортного обслуживания населения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при этом из установленных критериев качества – только в результате такого планирования можно сказать, какой подвижной состав и в каком количестве нужен, на каких маршрутах, в какое время и т.д.</a:t>
            </a:r>
          </a:p>
          <a:p>
            <a:pPr lvl="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взаимодействие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и градостроительного планирования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минимизации транспортного спроса населения </a:t>
            </a:r>
          </a:p>
          <a:p>
            <a:pPr lvl="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постоянная работа по отслеживанию транспортного спроса, управления им (мониторинг) – проведение периодических обследований и опросов, ведение баз данных и постоянное улучшение моделей.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оперативных и объективных данных эффективность принимаемых решений на сможет быть обеспечена!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 опять же – на все это регионам нужны средства!!!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1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854" y="923265"/>
            <a:ext cx="10618076" cy="675399"/>
          </a:xfrm>
        </p:spPr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Механизмы и источники «устойчивого финансирования» городского пассажирского транспорта: где найти необходимые средства на обеспечение качественного транспортного обслуживания населения городов?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475" y="1855842"/>
            <a:ext cx="11225049" cy="4351338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формирования тарифов на перевозки и определение начальной цены контракта на осуществление перевозок пассажирским транспортом общего пользования (ПТОП);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субсидирования и другие механизмы государственной поддержки ПТОП;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экономического де-стимулирования использования личного автотранспорта в городах (платность парковки, платность въезда на отдельные территории, штрафы за нарушения ПДД и др.) и использование получаемых средств в транспортном секторе;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принципов ESG и перспективы использования «зеленого» финансирования на ПТОП;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налоговой системе (принцип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выгодополучатель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платит»);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контрактов жизненного цикла на ПТОП;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 (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)-частное партнерство на ПТОП;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составляющих социально-экономического эффекта функционирования городского ПТОП и использование этих оценок для обоснования инвестиций.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20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электрических видов транспорта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устойчивой городской мобильности»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электрический пассажирский транспорт общего пользования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являться основой устойчивых городских транспортных систем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 его использования должны быть четко определены (использование на направлениях с наиболее мощными пассажиропотоками, в центральных частях городов, в системах БРТ);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того или иного вида ГЭТ (метро, трамвай/ЛРТ, троллейбус, электробус) должен быть основан на технико-экономическом обосновании с учетом всех затрат и эффектов, включая внешние;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ГЭТ, работающего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АКБ (электробусы), требуются оптимизация размещения зарядной инфраструктуры и парков, оптимизация режимов использования и зарядки подвижного состава;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требований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низкоуглеродности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транспортной деятельности требует использования на ГЭТ «зеленой» первичной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320843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92" y="560511"/>
            <a:ext cx="10650415" cy="760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электрических видов транспорта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устойчивой городской мобильности»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использования электромобилей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должно поддерживаться использование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такси, кар-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шеринге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коммерческом транспорте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LDV)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(в перспективе) –в системах автономного вождения;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использования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населением будет связано с: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снижением цены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обеспечением определенного уровня их технических характеристик (надежность, пробег и т.д.);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созданием разветвленной сети зарядных станций (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здесь важна роль государства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ближайшей перспективе– возможно наибольшей популярностью будут пользоваться подключаемые гибриды (при условии снижения их стоимости).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тяжелом грузовом автотранспорте: необходимость мощных зарядных станций БЗ и их оптимального размещения; важность согласование мощностей зарядки с возможностями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эл.сетей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ru-RU" dirty="0"/>
          </a:p>
          <a:p>
            <a:pPr lvl="1"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237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Е-мобильность в международной научной повестке дня – новые проекты МТФ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Стимулирование использования транспортных средств с нулевым уровнем выбросов (Круглый стол)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dirty="0"/>
              <a:t>По мере становления рынков транспортных средств с нулевым уровнем выбросов необходимо менять формы их государственной поддержки и политику.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обновление автопарков в некоторых регионах во всем мире может потребоваться переоснащение существующих транспортных средств экологически чистыми технологиями для обезуглероживания глобального автопарка в сроки, требуемые для достижения климатических целей.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круглом столе основное внимание будет уделено роли мандатов правительств в стимулировании внедрения ZEVS, их эффективности и осуществимости для стимулирования обновления парка транспортных средств, а также потенциальной роли модернизации парков ТС в достижении поставленных целей.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Влияние зарядки электробусов и грузовиков на электросети (семинар)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грузовых автомобилей воздействие на электросеть будет намного сильнее из-за более высокой мощности зарядки и меньшей временной гибкости по сравнению, например, с ночной зарядкой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домах. Кроме того, это, вероятно, будет менее заметно для политиков, поскольку большая часть операций будет проводиться в частных предприятиях и на терминалах и, следовательно, менее предсказуема с точки зрения расположения (например, не обязательно в пределах приоритетных транспортных коридоров, таких как автомагистрали). Проект имеет целью предоставление директивным органам более четкой картины возможных последствий электрификации тяжелых грузовиков и их влияния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42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129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6" y="315248"/>
            <a:ext cx="10568686" cy="62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909" y="3305691"/>
            <a:ext cx="7243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Жителям наших городов – достойный транспорт!</a:t>
            </a:r>
          </a:p>
        </p:txBody>
      </p:sp>
    </p:spTree>
    <p:extLst>
      <p:ext uri="{BB962C8B-B14F-4D97-AF65-F5344CB8AC3E}">
        <p14:creationId xmlns:p14="http://schemas.microsoft.com/office/powerpoint/2010/main" val="89841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077" y="217981"/>
            <a:ext cx="10691648" cy="980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 области устойчивого развития ООН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11" y="1471448"/>
            <a:ext cx="10007299" cy="49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1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539" y="134888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является одним из основных компонентов устойчивого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было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признано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на высшем уровне ООН «Планета Земля» ещё в 1992 году и закреплено в итоговом документе — «Повестке дня на XXI век».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Конференции ООН по устойчивому развитию («Рио+20»)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лидеры единодушно признали,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и мобильность имеют важное значение для устойчивого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Повестке дня в области устойчивого развития на период до 2030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обеспечения устойчивого развития транспорта отражена в ряде целей и задач, особенно тех, которые касаются продовольственной безопасности, здравоохранения, энергетики, экономического роста, инфраструктуры и городов, населённых пунктов.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резолюции по сотрудничеству в транспортной сфере ООН провозгласила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Всемирным днём устойчивого транспорта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2026–2035 годы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Десятилетием устойчивого транспорта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8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транспорта в реализации некоторых ЦУР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122" y="1785781"/>
            <a:ext cx="793859" cy="793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910" y="1775011"/>
            <a:ext cx="94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равного и справедливого доступа к транспортным услугам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(борьба с «транспортной бедностью»)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21" y="2687786"/>
            <a:ext cx="793859" cy="783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8909" y="2554624"/>
            <a:ext cx="937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использования средств активной мобильности. Снижение количества и тяжести дорожно-транспортных происшествий. Увеличение продолжительности жизни за счет снижения загрязнения ОС выбросами транспорта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445" y="3611116"/>
            <a:ext cx="774221" cy="774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8985" y="3692894"/>
            <a:ext cx="817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Расширение использования «зеленых» топлив и видов энергии на транспорте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377" y="4525608"/>
            <a:ext cx="762289" cy="741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4575" y="4423548"/>
            <a:ext cx="9505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«Сделать города инклюзивными, безопасными, устойчивыми и жизнеспособными» - обеспечение доступности городских территорий и объектов при одновременном снижении негативных последствий работы транспорта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подцелей/задач и 15 показателей/индикаторов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759" y="5497447"/>
            <a:ext cx="774221" cy="747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8985" y="5547910"/>
            <a:ext cx="808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Снижение выбросов климатических газов и загрязняющих веществ от транспортных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6214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ЦУР 17 - проблемы городов являются одними из наиболее актуальных проблем человечества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765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ООН 3,9 миллиарда человек — половина населения Земли — в настоящее время живёт в городах. По прогнозам, к 2030 году в городах будет жить 5 миллиардов человек. Города занимают всего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процента территории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Земли, но на них приходится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60–80 процентов потребления энергии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процентов выбросов углекислого газа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38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969" y="468342"/>
            <a:ext cx="10392508" cy="6665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УРБАНИЗАЦИЯ И ТРАНСПОРТ В СТРАНАХ СНГ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238250"/>
            <a:ext cx="10610850" cy="534352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странам СНГ доля городского населения составляет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65% и продолжает расти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1992-2024 годы численность городского населения увеличилась во всех странах СНГ, кроме Армении и Молдавии. Большая часть автомобильного парка зарегистрирована в городах стран СНГ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СНГ основная масса городского населения преимущественно сконцентрирована в крупных и больших городах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города играют ведущую роль в национальных экономиках.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некоторым данным, столицы и крупные города СНГ привлекают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40 до 80% всех инвестиций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приходящих на территорию каждой страны извне или осуществляемых предприятиями. В этих городах в расчёте на 1000 жителей производится в среднем на 30% больше стоимостных объёмов платных услуг, розничной торговли и гражданского строительства.</a:t>
            </a:r>
            <a:r>
              <a:rPr lang="ru-RU" dirty="0"/>
              <a:t>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населения и экономической деятельности в городах приводит к значительному росту в них транспортного спроса и мобильности.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населения сконцентрирована в городах (до 70-75% пройденных автомобиле-км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-км)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9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Цели 11 «Устойчивые города и сообщества»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81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ЦУР 11 включает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задач/подцелей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необходимо достичь странам, и для этого используются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показателей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целей-результатов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включают безопасное и доступное жильё,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транспортные системы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инклюзивную и устойчивую урбанизацию, защиту культурного и природного наследия, уменьшение негативных последствий стихийных бедствий, уменьшение воздействия городов на окружающую среду и обеспечение доступа к безопасным и инклюзивным зелёным и общественным пространствам.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1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2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Цели 11 «Устойчивые города и сообщества»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задачи связаны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способами 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выше 7 задач:</a:t>
            </a:r>
          </a:p>
          <a:p>
            <a:pPr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национального и регионального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политики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ресурсов и снижение риска стихийных бедствий для поддержки наименее развитых стран в устойчивом и жизнеспособном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val="1786024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2353</Words>
  <Application>Microsoft Office PowerPoint</Application>
  <PresentationFormat>Широкоэкранный</PresentationFormat>
  <Paragraphs>144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О деятельности по достижении ЦУР 11 «Устойчивые города и населенные пункты» в части городских транспортных систем</vt:lpstr>
      <vt:lpstr>Цели устойчивого развития - «Повестка дня на период до 2030 года»</vt:lpstr>
      <vt:lpstr>Цели в области устойчивого развития ООН</vt:lpstr>
      <vt:lpstr>Презентация PowerPoint</vt:lpstr>
      <vt:lpstr>Роль транспорта в реализации некоторых ЦУР</vt:lpstr>
      <vt:lpstr>ЦУР 17 - проблемы городов являются одними из наиболее актуальных проблем человечества</vt:lpstr>
      <vt:lpstr>   УРБАНИЗАЦИЯ И ТРАНСПОРТ В СТРАНАХ СНГ</vt:lpstr>
      <vt:lpstr>Задачи по Цели 11 «Устойчивые города и сообщества»</vt:lpstr>
      <vt:lpstr>Задачи по Цели 11 «Устойчивые города и сообщества»</vt:lpstr>
      <vt:lpstr>Задачи и показатели по ЦУР 11, так или иначе связанные с транспортом </vt:lpstr>
      <vt:lpstr>Задачи и показатели по ЦУР 11, так или иначе связанные с транспортом </vt:lpstr>
      <vt:lpstr>Достижение ЦУР 11 (в части транспорта) подразумевает создание устойчивых транспортных систем</vt:lpstr>
      <vt:lpstr>Общие экстернальные затраты, связанные с использованием только легковых автомобилей в странах Евросоюза в 2019 г. (около 4% суммарного ВВП)</vt:lpstr>
      <vt:lpstr>ПОЧЕМУ РЕШЕНИЕ ПРОБЛЕМ ГОРОДСКОГО ТРАНСПОРТА ИМЕЕТ ВАЖНОЕ ЗНАЧЕНИЕ КАК НА МЕЖДУНАРОДНОМ, ТАК И НА НАЦИОНАЛЬНОМ УРОВНЕ?</vt:lpstr>
      <vt:lpstr>Некоторые причины транспортных проблем в современных городах</vt:lpstr>
      <vt:lpstr>ОСНОВНЫЕ НАПРАВЛЕНИЯ ПОВЫШЕНИЯ УСТОЙЧИВОСТИ И ЭФФЕКТИВНОСТИ ГОРОДСКИХ ТРАНСПОРТНЫХ СИСТЕМ</vt:lpstr>
      <vt:lpstr>Презентация PowerPoint</vt:lpstr>
      <vt:lpstr>Роль транспорта в обеспечении выполнения национальных целей Российской Федерации до 2030 г. (Указ о национальных целях развития Российской Федерации на период до 2030 года и на перспективу до 2036 года)</vt:lpstr>
      <vt:lpstr>Национальный проект «Инфраструктура для жизни»</vt:lpstr>
      <vt:lpstr>Какие результаты в НП «Инфраструктура для жизни» предусмотрены в части транспорта?</vt:lpstr>
      <vt:lpstr>Какие же целевые показатели заложены в НП и ФП «Развитие общественного транспорта»?</vt:lpstr>
      <vt:lpstr>В части обеспечения качественного транспортного обслуживания населения в городах и городских агломерациях (ФП РОТ):</vt:lpstr>
      <vt:lpstr>В части обеспечения качественного транспортного обслуживания населения в городах и городских агломерациях (ФП РОТ):</vt:lpstr>
      <vt:lpstr>Механизмы и источники «устойчивого финансирования» городского пассажирского транспорта: где найти необходимые средства на обеспечение качественного транспортного обслуживания населения городов? </vt:lpstr>
      <vt:lpstr>«Роль электрических видов транспорта  в обеспечении устойчивой городской мобильности» </vt:lpstr>
      <vt:lpstr>«Роль электрических видов транспорта  в обеспечении устойчивой городской мобильности» </vt:lpstr>
      <vt:lpstr>Е-мобильность в международной научной повестке дня – новые проекты МТФ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по достижении ЦУР 11 «Устойчивые города и населенные пункты» в части городских транспортных систем</dc:title>
  <dc:creator>User</dc:creator>
  <cp:lastModifiedBy>Пользователь</cp:lastModifiedBy>
  <cp:revision>61</cp:revision>
  <dcterms:created xsi:type="dcterms:W3CDTF">2025-03-16T17:30:25Z</dcterms:created>
  <dcterms:modified xsi:type="dcterms:W3CDTF">2025-04-02T12:51:57Z</dcterms:modified>
</cp:coreProperties>
</file>